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4.xml.rels" ContentType="application/vnd.openxmlformats-package.relationship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customXml/item4.xml" ContentType="application/xml"/>
  <Override PartName="/customXml/itemProps4.xml" ContentType="application/vnd.openxmlformats-officedocument.customXml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1.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22.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_rels/presentation.xml.rels" ContentType="application/vnd.openxmlformats-package.relationships+xml"/>
  <Override PartName="/ppt/media/image23.jpeg" ContentType="image/jpeg"/>
  <Override PartName="/ppt/media/image22.jpeg" ContentType="image/jpeg"/>
  <Override PartName="/ppt/media/image39.png" ContentType="image/png"/>
  <Override PartName="/ppt/media/image21.png" ContentType="image/png"/>
  <Override PartName="/ppt/media/image19.jpeg" ContentType="image/jpeg"/>
  <Override PartName="/ppt/media/image42.jpeg" ContentType="image/jpeg"/>
  <Override PartName="/ppt/media/image16.png" ContentType="image/png"/>
  <Override PartName="/ppt/media/image24.jpeg" ContentType="image/jpeg"/>
  <Override PartName="/ppt/media/image15.png" ContentType="image/png"/>
  <Override PartName="/ppt/media/image14.jpeg" ContentType="image/jpeg"/>
  <Override PartName="/ppt/media/image1.wmf" ContentType="image/x-wmf"/>
  <Override PartName="/ppt/media/image7.jpeg" ContentType="image/jpeg"/>
  <Override PartName="/ppt/media/image28.png" ContentType="image/png"/>
  <Override PartName="/ppt/media/image29.jpeg" ContentType="image/jpeg"/>
  <Override PartName="/ppt/media/image5.png" ContentType="image/png"/>
  <Override PartName="/ppt/media/image35.png" ContentType="image/png"/>
  <Override PartName="/ppt/media/image32.jpeg" ContentType="image/jpeg"/>
  <Override PartName="/ppt/media/image8.jpeg" ContentType="image/jpeg"/>
  <Override PartName="/ppt/media/image38.png" ContentType="image/png"/>
  <Override PartName="/ppt/media/image11.jpeg" ContentType="image/jpeg"/>
  <Override PartName="/ppt/media/image13.jpeg" ContentType="image/jpeg"/>
  <Override PartName="/ppt/media/image30.png" ContentType="image/png"/>
  <Override PartName="/ppt/media/image37.jpeg" ContentType="image/jpeg"/>
  <Override PartName="/ppt/media/image31.png" ContentType="image/png"/>
  <Override PartName="/ppt/media/image9.gif" ContentType="image/gif"/>
  <Override PartName="/ppt/media/image41.png" ContentType="image/png"/>
  <Override PartName="/ppt/media/image12.jpeg" ContentType="image/jpeg"/>
  <Override PartName="/ppt/media/image34.png" ContentType="image/png"/>
  <Override PartName="/ppt/media/image18.png" ContentType="image/png"/>
  <Override PartName="/ppt/media/image20.png" ContentType="image/png"/>
  <Override PartName="/ppt/media/image6.png" ContentType="image/png"/>
  <Override PartName="/ppt/media/image36.png" ContentType="image/png"/>
  <Override PartName="/ppt/media/image10.png" ContentType="image/png"/>
  <Override PartName="/ppt/media/image27.jpeg" ContentType="image/jpeg"/>
  <Override PartName="/ppt/media/image40.png" ContentType="image/png"/>
  <Override PartName="/ppt/media/image4.jpeg" ContentType="image/jpeg"/>
  <Override PartName="/ppt/media/image2.png" ContentType="image/png"/>
  <Override PartName="/ppt/media/image25.jpeg" ContentType="image/jpeg"/>
  <Override PartName="/ppt/media/image33.png" ContentType="image/png"/>
  <Override PartName="/ppt/media/image3.png" ContentType="image/png"/>
  <Override PartName="/ppt/media/image17.jpeg" ContentType="image/jpeg"/>
  <Override PartName="/ppt/media/image26.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296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2400" spc="-1" strike="noStrike">
                <a:solidFill>
                  <a:srgbClr val="000000"/>
                </a:solidFill>
                <a:latin typeface="Arial"/>
              </a:rPr>
              <a:t>Click to move the slide</a:t>
            </a:r>
            <a:endParaRPr b="0" lang="en-US" sz="2400" spc="-1" strike="noStrike">
              <a:solidFill>
                <a:srgbClr val="000000"/>
              </a:solidFill>
              <a:latin typeface="Arial"/>
            </a:endParaRPr>
          </a:p>
        </p:txBody>
      </p:sp>
      <p:sp>
        <p:nvSpPr>
          <p:cNvPr id="10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10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104"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05"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06"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9367F6E0-092D-4427-BD10-63D5220711B0}"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Num" idx="7"/>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6034D5E9-2F72-424F-B018-7538178823D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
        <p:nvSpPr>
          <p:cNvPr id="219" name="PlaceHolder 2"/>
          <p:cNvSpPr>
            <a:spLocks noGrp="1"/>
          </p:cNvSpPr>
          <p:nvPr>
            <p:ph type="sldImg"/>
          </p:nvPr>
        </p:nvSpPr>
        <p:spPr>
          <a:xfrm>
            <a:off x="331920" y="696960"/>
            <a:ext cx="6197400" cy="3485880"/>
          </a:xfrm>
          <a:prstGeom prst="rect">
            <a:avLst/>
          </a:prstGeom>
          <a:ln w="0">
            <a:noFill/>
          </a:ln>
        </p:spPr>
      </p:sp>
      <p:sp>
        <p:nvSpPr>
          <p:cNvPr id="220" name="PlaceHolder 3"/>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indent="0">
              <a:lnSpc>
                <a:spcPct val="100000"/>
              </a:lnSpc>
              <a:spcBef>
                <a:spcPts val="360"/>
              </a:spcBef>
              <a:buNone/>
              <a:tabLst>
                <a:tab algn="l" pos="0"/>
              </a:tabLst>
            </a:pPr>
            <a:r>
              <a:rPr b="1" lang="en-US" sz="1200" spc="-1" strike="noStrike">
                <a:solidFill>
                  <a:srgbClr val="000000"/>
                </a:solidFill>
                <a:latin typeface="Times New Roman"/>
                <a:ea typeface="+mn-ea"/>
              </a:rPr>
              <a:t>2022/03-17-252(I)PP  </a:t>
            </a:r>
            <a:r>
              <a:rPr b="0" lang="en-US" sz="2000" spc="-1" strike="noStrike">
                <a:solidFill>
                  <a:srgbClr val="000000"/>
                </a:solidFill>
                <a:latin typeface="Times New Roman"/>
                <a:ea typeface="ＭＳ Ｐゴシック"/>
              </a:rPr>
              <a:t>Original Author: J. Steuernagle August 2023 POC: K. Clover, National FAASTeam Program Mgr. (Operations) Office 562-888-2020</a:t>
            </a:r>
            <a:endParaRPr b="0" lang="en-US" sz="2000" spc="-1" strike="noStrike">
              <a:solidFill>
                <a:srgbClr val="000000"/>
              </a:solidFill>
              <a:latin typeface="Arial"/>
            </a:endParaRPr>
          </a:p>
          <a:p>
            <a:pPr indent="0">
              <a:lnSpc>
                <a:spcPct val="100000"/>
              </a:lnSpc>
              <a:buNone/>
              <a:tabLst>
                <a:tab algn="l" pos="0"/>
              </a:tabLst>
            </a:pPr>
            <a:r>
              <a:rPr b="1" lang="en-US" sz="2000" spc="-1" strike="noStrike">
                <a:solidFill>
                  <a:srgbClr val="000000"/>
                </a:solidFill>
                <a:latin typeface="Times New Roman"/>
                <a:ea typeface="ＭＳ Ｐゴシック"/>
              </a:rPr>
              <a:t>Presentation Note:  </a:t>
            </a:r>
            <a:r>
              <a:rPr b="0" i="1" lang="en-US" sz="2000" spc="-1" strike="noStrike">
                <a:solidFill>
                  <a:srgbClr val="000000"/>
                </a:solidFill>
                <a:latin typeface="Times New Roman"/>
                <a:ea typeface="ＭＳ Ｐゴシック"/>
              </a:rPr>
              <a:t>This is the title slide for </a:t>
            </a:r>
            <a:r>
              <a:rPr b="1" i="1" lang="en-US" sz="2000" spc="-1" strike="noStrike">
                <a:solidFill>
                  <a:srgbClr val="000000"/>
                </a:solidFill>
                <a:latin typeface="Times New Roman"/>
                <a:ea typeface="ＭＳ Ｐゴシック"/>
              </a:rPr>
              <a:t>Short Field Operations</a:t>
            </a:r>
            <a:endParaRPr b="0" lang="en-US" sz="20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1" lang="en-US" sz="1200" spc="-1" strike="noStrike">
                <a:solidFill>
                  <a:srgbClr val="000000"/>
                </a:solidFill>
                <a:latin typeface="Times New Roman"/>
                <a:ea typeface="+mn-ea"/>
              </a:rPr>
              <a:t>Script -  </a:t>
            </a:r>
            <a:r>
              <a:rPr b="0" lang="en-US" sz="1200" spc="-1" strike="noStrike">
                <a:solidFill>
                  <a:srgbClr val="000000"/>
                </a:solidFill>
                <a:latin typeface="Times New Roman"/>
                <a:ea typeface="+mn-ea"/>
              </a:rPr>
              <a:t>We have included a script of suggested dialog with most slides.  The script will always appear in a </a:t>
            </a:r>
            <a:r>
              <a:rPr b="1" lang="en-US" sz="1200" spc="-1" strike="noStrike">
                <a:solidFill>
                  <a:srgbClr val="000000"/>
                </a:solidFill>
                <a:latin typeface="Times New Roman"/>
                <a:ea typeface="+mn-ea"/>
              </a:rPr>
              <a:t>non-italic font</a:t>
            </a:r>
            <a:r>
              <a:rPr b="0" lang="en-US" sz="1200" spc="-1" strike="noStrike">
                <a:solidFill>
                  <a:srgbClr val="000000"/>
                </a:solidFill>
                <a:latin typeface="Times New Roman"/>
                <a:ea typeface="+mn-ea"/>
              </a:rPr>
              <a:t>.  Presenters may read the script or modify it to suit their own presentation style.  </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1" lang="en-US" sz="1200" spc="-1" strike="noStrike">
                <a:solidFill>
                  <a:srgbClr val="000000"/>
                </a:solidFill>
                <a:latin typeface="Times New Roman"/>
                <a:ea typeface="+mn-ea"/>
              </a:rPr>
              <a:t>Presentation Instructions - </a:t>
            </a:r>
            <a:r>
              <a:rPr b="0" i="1" lang="en-US" sz="1200" spc="-1" strike="noStrike">
                <a:solidFill>
                  <a:srgbClr val="000000"/>
                </a:solidFill>
                <a:latin typeface="Times New Roman"/>
                <a:ea typeface="+mn-ea"/>
              </a:rPr>
              <a:t>(stage direction and  presentation suggestions) will be preceded by a  </a:t>
            </a:r>
            <a:r>
              <a:rPr b="1" lang="en-US" sz="1200" spc="-1" strike="noStrike">
                <a:solidFill>
                  <a:srgbClr val="000000"/>
                </a:solidFill>
                <a:latin typeface="Times New Roman"/>
                <a:ea typeface="+mn-ea"/>
              </a:rPr>
              <a:t>Bold header: </a:t>
            </a:r>
            <a:r>
              <a:rPr b="0" i="1" lang="en-US" sz="1200" spc="-1" strike="noStrike">
                <a:solidFill>
                  <a:srgbClr val="000000"/>
                </a:solidFill>
                <a:latin typeface="Times New Roman"/>
                <a:ea typeface="+mn-ea"/>
              </a:rPr>
              <a:t>the instructions themselves will be in </a:t>
            </a:r>
            <a:r>
              <a:rPr b="1" i="1" lang="en-US" sz="1200" spc="-1" strike="noStrike">
                <a:solidFill>
                  <a:srgbClr val="000000"/>
                </a:solidFill>
                <a:latin typeface="Times New Roman"/>
                <a:ea typeface="+mn-ea"/>
              </a:rPr>
              <a:t>Italic fonts</a:t>
            </a:r>
            <a:r>
              <a:rPr b="0" i="1" lang="en-US" sz="1200" spc="-1" strike="noStrike">
                <a:solidFill>
                  <a:srgbClr val="000000"/>
                </a:solidFill>
                <a:latin typeface="Times New Roman"/>
                <a:ea typeface="+mn-ea"/>
              </a:rPr>
              <a:t>.  See slides 2, for an example of slides with Presentation Instructions only.</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1" lang="en-US" sz="1200" spc="-1" strike="noStrike">
                <a:solidFill>
                  <a:srgbClr val="000000"/>
                </a:solidFill>
                <a:latin typeface="Times New Roman"/>
                <a:ea typeface="+mn-ea"/>
              </a:rPr>
              <a:t>Program control instructions - </a:t>
            </a:r>
            <a:r>
              <a:rPr b="0" i="1" lang="en-US" sz="1200" spc="-1" strike="noStrike">
                <a:solidFill>
                  <a:srgbClr val="000000"/>
                </a:solidFill>
                <a:latin typeface="Times New Roman"/>
                <a:ea typeface="+mn-ea"/>
              </a:rPr>
              <a:t>will be in bold fonts and look like this:  </a:t>
            </a:r>
            <a:r>
              <a:rPr b="1" lang="en-US" sz="1200" spc="-1" strike="noStrike">
                <a:solidFill>
                  <a:srgbClr val="000000"/>
                </a:solidFill>
                <a:latin typeface="Times New Roman"/>
                <a:ea typeface="+mn-ea"/>
              </a:rPr>
              <a:t>(Click) </a:t>
            </a:r>
            <a:r>
              <a:rPr b="0" i="1" lang="en-US" sz="1200" spc="-1" strike="noStrike">
                <a:solidFill>
                  <a:srgbClr val="000000"/>
                </a:solidFill>
                <a:latin typeface="Times New Roman"/>
                <a:ea typeface="+mn-ea"/>
              </a:rPr>
              <a:t>for building information within a slide;  or this:  </a:t>
            </a:r>
            <a:r>
              <a:rPr b="1" lang="en-US" sz="1200" spc="-1" strike="noStrike">
                <a:solidFill>
                  <a:srgbClr val="000000"/>
                </a:solidFill>
                <a:latin typeface="Times New Roman"/>
                <a:ea typeface="+mn-ea"/>
              </a:rPr>
              <a:t>(Next Slide) </a:t>
            </a:r>
            <a:r>
              <a:rPr b="0" i="1" lang="en-US" sz="1200" spc="-1" strike="noStrike">
                <a:solidFill>
                  <a:srgbClr val="000000"/>
                </a:solidFill>
                <a:latin typeface="Times New Roman"/>
                <a:ea typeface="+mn-ea"/>
              </a:rPr>
              <a:t>for slide advance.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1" lang="en-US" sz="1200" spc="-1" strike="noStrike">
                <a:solidFill>
                  <a:srgbClr val="000000"/>
                </a:solidFill>
                <a:latin typeface="Times New Roman"/>
                <a:ea typeface="+mn-ea"/>
              </a:rPr>
              <a:t>Background information - </a:t>
            </a:r>
            <a:r>
              <a:rPr b="0" i="1" lang="en-US" sz="1200" spc="-1" strike="noStrike">
                <a:solidFill>
                  <a:srgbClr val="000000"/>
                </a:solidFill>
                <a:latin typeface="Times New Roman"/>
                <a:ea typeface="+mn-ea"/>
              </a:rPr>
              <a:t>Some slides may contain background information that supports the concepts presented in the program.  </a:t>
            </a:r>
            <a:br>
              <a:rPr sz="1200"/>
            </a:br>
            <a:r>
              <a:rPr b="0" i="1" lang="en-US" sz="1200" spc="-1" strike="noStrike">
                <a:solidFill>
                  <a:srgbClr val="000000"/>
                </a:solidFill>
                <a:latin typeface="Times New Roman"/>
                <a:ea typeface="+mn-ea"/>
              </a:rPr>
              <a:t>Background information will always appear last and will be preceded by a bold  </a:t>
            </a:r>
            <a:r>
              <a:rPr b="1" lang="en-US" sz="1200" spc="-1" strike="noStrike">
                <a:solidFill>
                  <a:srgbClr val="000000"/>
                </a:solidFill>
                <a:latin typeface="Times New Roman"/>
                <a:ea typeface="+mn-ea"/>
              </a:rPr>
              <a:t>Background: </a:t>
            </a:r>
            <a:r>
              <a:rPr b="0" i="1" lang="en-US" sz="1200" spc="-1" strike="noStrike">
                <a:solidFill>
                  <a:srgbClr val="000000"/>
                </a:solidFill>
                <a:latin typeface="Times New Roman"/>
                <a:ea typeface="+mn-ea"/>
              </a:rPr>
              <a:t>identification.</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i="1" lang="en-US" sz="2000" spc="-1" strike="noStrike">
                <a:solidFill>
                  <a:srgbClr val="000000"/>
                </a:solidFill>
                <a:latin typeface="Times New Roman"/>
                <a:ea typeface="ＭＳ Ｐゴシック"/>
              </a:rPr>
              <a:t>The production team hope you and your audience will enjoy the show.   Break a leg!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US" sz="2000" spc="-1" strike="noStrike">
                <a:solidFill>
                  <a:srgbClr val="000000"/>
                </a:solidFill>
                <a:latin typeface="Times New Roman"/>
                <a:ea typeface="ＭＳ Ｐゴシック"/>
              </a:rPr>
              <a:t>(Next Slide)</a:t>
            </a:r>
            <a:endParaRPr b="0" lang="en-US" sz="2000" spc="-1" strike="noStrike">
              <a:solidFill>
                <a:srgbClr val="000000"/>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331920" y="696960"/>
            <a:ext cx="6197400" cy="3485880"/>
          </a:xfrm>
          <a:prstGeom prst="rect">
            <a:avLst/>
          </a:prstGeom>
          <a:ln w="0">
            <a:noFill/>
          </a:ln>
        </p:spPr>
      </p:sp>
      <p:sp>
        <p:nvSpPr>
          <p:cNvPr id="246"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1200" spc="-1" strike="noStrike">
                <a:solidFill>
                  <a:srgbClr val="211e1f"/>
                </a:solidFill>
                <a:latin typeface="Times New Roman"/>
              </a:rPr>
              <a:t>Attempts to pull the airplane off the ground prematurely, or to climb too steeply, may cause the airplane to settle back to the runway or contact obstacles. Even if the airplane remains airborne, until you accelerate to V</a:t>
            </a:r>
            <a:r>
              <a:rPr b="0" lang="en-US" sz="1200" spc="-1" strike="noStrike">
                <a:solidFill>
                  <a:srgbClr val="201d1e"/>
                </a:solidFill>
                <a:latin typeface="Times New Roman"/>
              </a:rPr>
              <a:t>X</a:t>
            </a:r>
            <a:r>
              <a:rPr b="0" lang="en-US" sz="1200" spc="-1" strike="noStrike">
                <a:solidFill>
                  <a:srgbClr val="211e1f"/>
                </a:solidFill>
                <a:latin typeface="Times New Roman"/>
              </a:rPr>
              <a:t>, the initial climb will remain flat, which diminishes your ability to successfully perform the climb and/or clear obstacles.</a:t>
            </a:r>
            <a:endParaRPr b="0" lang="en-US" sz="1200" spc="-1" strike="noStrike">
              <a:solidFill>
                <a:srgbClr val="000000"/>
              </a:solidFill>
              <a:latin typeface="Arial"/>
            </a:endParaRPr>
          </a:p>
          <a:p>
            <a:pPr marL="216000" indent="0">
              <a:lnSpc>
                <a:spcPct val="100000"/>
              </a:lnSpc>
              <a:buNone/>
            </a:pPr>
            <a:endParaRPr b="0" lang="en-US" sz="1200" spc="-1" strike="noStrike">
              <a:solidFill>
                <a:srgbClr val="000000"/>
              </a:solidFill>
              <a:latin typeface="Arial"/>
            </a:endParaRPr>
          </a:p>
          <a:p>
            <a:pPr marL="216000" indent="0">
              <a:lnSpc>
                <a:spcPct val="100000"/>
              </a:lnSpc>
              <a:buNone/>
            </a:pPr>
            <a:r>
              <a:rPr b="1" lang="en-US" sz="1200" spc="-1" strike="noStrike">
                <a:solidFill>
                  <a:srgbClr val="211e1f"/>
                </a:solidFill>
                <a:latin typeface="Times New Roman"/>
              </a:rPr>
              <a:t>(Next Slide)</a:t>
            </a:r>
            <a:endParaRPr b="0" lang="en-US" sz="1200" spc="-1" strike="noStrike">
              <a:solidFill>
                <a:srgbClr val="000000"/>
              </a:solidFill>
              <a:latin typeface="Arial"/>
            </a:endParaRPr>
          </a:p>
        </p:txBody>
      </p:sp>
      <p:sp>
        <p:nvSpPr>
          <p:cNvPr id="247" name="PlaceHolder 3"/>
          <p:cNvSpPr>
            <a:spLocks noGrp="1"/>
          </p:cNvSpPr>
          <p:nvPr>
            <p:ph type="sldNum" idx="16"/>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7D0B85F-5110-4431-AE5A-E3727450FB6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331920" y="696960"/>
            <a:ext cx="6197400" cy="3485880"/>
          </a:xfrm>
          <a:prstGeom prst="rect">
            <a:avLst/>
          </a:prstGeom>
          <a:ln w="0">
            <a:noFill/>
          </a:ln>
        </p:spPr>
      </p:sp>
      <p:sp>
        <p:nvSpPr>
          <p:cNvPr id="249"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As with all landings, you’ll want to be stabilized on final approach in landing configuration with full flaps at the manufacturers recommended short field approach speed.  If no short field speed is recommended, we suggest 1.3 times the stalling speed in landing configuration.</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Don’t cut your final short.  Make it long enough to be stabile and go around if you’re unstable.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50" name="PlaceHolder 3"/>
          <p:cNvSpPr>
            <a:spLocks noGrp="1"/>
          </p:cNvSpPr>
          <p:nvPr>
            <p:ph type="sldNum" idx="17"/>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CCCD077-E266-47CF-BFAB-A014969E156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331920" y="696960"/>
            <a:ext cx="6197400" cy="3485880"/>
          </a:xfrm>
          <a:prstGeom prst="rect">
            <a:avLst/>
          </a:prstGeom>
          <a:ln w="0">
            <a:noFill/>
          </a:ln>
        </p:spPr>
      </p:sp>
      <p:sp>
        <p:nvSpPr>
          <p:cNvPr id="252"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You know what the book says but how do you know you’ll achieve book performance?  For that, you’ll have to actually fly under the same conditions you expect to find at that short field you’ve been wanting to explore.  We suggest that you and your CFI explore your capabilities in your aircraft.  That will give you a baseline performance expectation that you can use for short field calculations.  </a:t>
            </a:r>
            <a:r>
              <a:rPr b="1" lang="en-US" sz="2000" spc="-1" strike="noStrike">
                <a:solidFill>
                  <a:srgbClr val="000000"/>
                </a:solidFill>
                <a:latin typeface="Arial"/>
              </a:rPr>
              <a:t>(Click)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But that baseline will only be accurate if you practice to maintain that level of proficiency.</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For instructions on establishing baseline performance, we suggest you review the Alaskan Off-airport Operations Guide available on FAASafety.gov</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53" name="PlaceHolder 3"/>
          <p:cNvSpPr>
            <a:spLocks noGrp="1"/>
          </p:cNvSpPr>
          <p:nvPr>
            <p:ph type="sldNum" idx="18"/>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88ECE535-1D74-41F4-9154-1C98C1C07ED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Img"/>
          </p:nvPr>
        </p:nvSpPr>
        <p:spPr>
          <a:xfrm>
            <a:off x="331920" y="696960"/>
            <a:ext cx="6197400" cy="3485880"/>
          </a:xfrm>
          <a:prstGeom prst="rect">
            <a:avLst/>
          </a:prstGeom>
          <a:ln w="0">
            <a:noFill/>
          </a:ln>
        </p:spPr>
      </p:sp>
      <p:sp>
        <p:nvSpPr>
          <p:cNvPr id="255"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Here’s a sample baseline calculation sheet extracted from the Alaskan Off-Airport Operations Guide available at the URL below.</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To establish your baseline, we suggest you load your aircraft with a typical mix of fuel, cargo, and passengers.  (We recommend that one of those passengers be your CFI.)  Calculate your test weight and note runway condition, elevation, density altitude, wind direction and speed.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Also note what rotation and climb speeds you intend to use and calculate 70% of the rotation speed.  That will give you a base figure for your 50/70 or 30/70 rule target airspeed.</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Next, you’ll fly several takeoffs and landings noting your performance on each trial.  When you’re done you can average your performance figures and complete your baseline chart.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56" name="PlaceHolder 3"/>
          <p:cNvSpPr>
            <a:spLocks noGrp="1"/>
          </p:cNvSpPr>
          <p:nvPr>
            <p:ph type="sldNum" idx="19"/>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1250135-58D6-46FC-9C61-7164C61E4E7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331920" y="696960"/>
            <a:ext cx="6197400" cy="3485880"/>
          </a:xfrm>
          <a:prstGeom prst="rect">
            <a:avLst/>
          </a:prstGeom>
          <a:ln w="0">
            <a:noFill/>
          </a:ln>
        </p:spPr>
      </p:sp>
      <p:sp>
        <p:nvSpPr>
          <p:cNvPr id="258"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indent="0">
              <a:lnSpc>
                <a:spcPct val="100000"/>
              </a:lnSpc>
              <a:spcBef>
                <a:spcPts val="360"/>
              </a:spcBef>
              <a:buNone/>
              <a:tabLst>
                <a:tab algn="l" pos="0"/>
              </a:tabLst>
            </a:pPr>
            <a:r>
              <a:rPr b="0" lang="en-US" sz="2000" spc="-1" strike="noStrike">
                <a:solidFill>
                  <a:srgbClr val="000000"/>
                </a:solidFill>
                <a:latin typeface="Times New Roman"/>
                <a:ea typeface="ＭＳ Ｐゴシック"/>
              </a:rPr>
              <a:t>A best practice requires that we go around if </a:t>
            </a:r>
            <a:r>
              <a:rPr b="0" lang="en-US" sz="2000" spc="-1" strike="noStrike">
                <a:solidFill>
                  <a:srgbClr val="000000"/>
                </a:solidFill>
                <a:latin typeface="Times New Roman"/>
                <a:ea typeface="ＭＳ Ｐゴシック"/>
              </a:rPr>
              <a:t>an approach becomes unstable at or below </a:t>
            </a:r>
            <a:r>
              <a:rPr b="0" lang="en-US" sz="2000" spc="-1" strike="noStrike">
                <a:solidFill>
                  <a:srgbClr val="000000"/>
                </a:solidFill>
                <a:latin typeface="Times New Roman"/>
                <a:ea typeface="ＭＳ Ｐゴシック"/>
              </a:rPr>
              <a:t>1,000 feet IFR or at or below 500 feet in </a:t>
            </a:r>
            <a:r>
              <a:rPr b="0" lang="en-US" sz="2000" spc="-1" strike="noStrike">
                <a:solidFill>
                  <a:srgbClr val="000000"/>
                </a:solidFill>
                <a:latin typeface="Times New Roman"/>
                <a:ea typeface="ＭＳ Ｐゴシック"/>
              </a:rPr>
              <a:t>VMC conditions.  Most approaches to really </a:t>
            </a:r>
            <a:r>
              <a:rPr b="0" lang="en-US" sz="2000" spc="-1" strike="noStrike">
                <a:solidFill>
                  <a:srgbClr val="000000"/>
                </a:solidFill>
                <a:latin typeface="Times New Roman"/>
                <a:ea typeface="ＭＳ Ｐゴシック"/>
              </a:rPr>
              <a:t>short fields will be VFR, but what about one </a:t>
            </a:r>
            <a:r>
              <a:rPr b="0" lang="en-US" sz="2000" spc="-1" strike="noStrike">
                <a:solidFill>
                  <a:srgbClr val="000000"/>
                </a:solidFill>
                <a:latin typeface="Times New Roman"/>
                <a:ea typeface="ＭＳ Ｐゴシック"/>
              </a:rPr>
              <a:t>way in and one way out destinations? In </a:t>
            </a:r>
            <a:r>
              <a:rPr b="0" lang="en-US" sz="2000" spc="-1" strike="noStrike">
                <a:solidFill>
                  <a:srgbClr val="000000"/>
                </a:solidFill>
                <a:latin typeface="Times New Roman"/>
                <a:ea typeface="ＭＳ Ｐゴシック"/>
              </a:rPr>
              <a:t>those cases, there will be a point beyond </a:t>
            </a:r>
            <a:r>
              <a:rPr b="0" lang="en-US" sz="2000" spc="-1" strike="noStrike">
                <a:solidFill>
                  <a:srgbClr val="000000"/>
                </a:solidFill>
                <a:latin typeface="Times New Roman"/>
                <a:ea typeface="ＭＳ Ｐゴシック"/>
              </a:rPr>
              <a:t>which our only option is to land, so it’s </a:t>
            </a:r>
            <a:r>
              <a:rPr b="0" lang="en-US" sz="2000" spc="-1" strike="noStrike">
                <a:solidFill>
                  <a:srgbClr val="000000"/>
                </a:solidFill>
                <a:latin typeface="Times New Roman"/>
                <a:ea typeface="ＭＳ Ｐゴシック"/>
              </a:rPr>
              <a:t>imperative that we make the go-around </a:t>
            </a:r>
            <a:r>
              <a:rPr b="0" lang="en-US" sz="2000" spc="-1" strike="noStrike">
                <a:solidFill>
                  <a:srgbClr val="000000"/>
                </a:solidFill>
                <a:latin typeface="Times New Roman"/>
                <a:ea typeface="ＭＳ Ｐゴシック"/>
              </a:rPr>
              <a:t>decision while we still have maneuvering </a:t>
            </a:r>
            <a:r>
              <a:rPr b="0" lang="en-US" sz="2000" spc="-1" strike="noStrike">
                <a:solidFill>
                  <a:srgbClr val="000000"/>
                </a:solidFill>
                <a:latin typeface="Times New Roman"/>
                <a:ea typeface="ＭＳ Ｐゴシック"/>
              </a:rPr>
              <a:t>room.  Waiting until 500 feet to make the </a:t>
            </a:r>
            <a:r>
              <a:rPr b="0" lang="en-US" sz="2000" spc="-1" strike="noStrike">
                <a:solidFill>
                  <a:srgbClr val="000000"/>
                </a:solidFill>
                <a:latin typeface="Times New Roman"/>
                <a:ea typeface="ＭＳ Ｐゴシック"/>
              </a:rPr>
              <a:t>go-around decision may be too late.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ＭＳ Ｐゴシック"/>
              </a:rPr>
              <a:t>In all cases it’s best to make the go-around </a:t>
            </a:r>
            <a:r>
              <a:rPr b="0" lang="en-US" sz="2000" spc="-1" strike="noStrike">
                <a:solidFill>
                  <a:srgbClr val="000000"/>
                </a:solidFill>
                <a:latin typeface="Times New Roman"/>
                <a:ea typeface="ＭＳ Ｐゴシック"/>
              </a:rPr>
              <a:t>decision as early as possible and, once </a:t>
            </a:r>
            <a:r>
              <a:rPr b="0" lang="en-US" sz="2000" spc="-1" strike="noStrike">
                <a:solidFill>
                  <a:srgbClr val="000000"/>
                </a:solidFill>
                <a:latin typeface="Times New Roman"/>
                <a:ea typeface="ＭＳ Ｐゴシック"/>
              </a:rPr>
              <a:t>made, stick to it.  Changing your mind </a:t>
            </a:r>
            <a:r>
              <a:rPr b="0" lang="en-US" sz="2000" spc="-1" strike="noStrike">
                <a:solidFill>
                  <a:srgbClr val="000000"/>
                </a:solidFill>
                <a:latin typeface="Times New Roman"/>
                <a:ea typeface="ＭＳ Ｐゴシック"/>
              </a:rPr>
              <a:t>during a go-around is destabilizing.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ＭＳ Ｐゴシック"/>
              </a:rPr>
              <a:t>And, when we are compelled to change our </a:t>
            </a:r>
            <a:r>
              <a:rPr b="0" lang="en-US" sz="2000" spc="-1" strike="noStrike">
                <a:solidFill>
                  <a:srgbClr val="000000"/>
                </a:solidFill>
                <a:latin typeface="Times New Roman"/>
                <a:ea typeface="ＭＳ Ｐゴシック"/>
              </a:rPr>
              <a:t>plans there are three priorities to consider.</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259" name="PlaceHolder 3"/>
          <p:cNvSpPr>
            <a:spLocks noGrp="1"/>
          </p:cNvSpPr>
          <p:nvPr>
            <p:ph type="sldNum" idx="20"/>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ＭＳ Ｐゴシック"/>
              </a:defRPr>
            </a:lvl1pPr>
          </a:lstStyle>
          <a:p>
            <a:pPr indent="0" algn="r">
              <a:lnSpc>
                <a:spcPct val="100000"/>
              </a:lnSpc>
              <a:buNone/>
            </a:pPr>
            <a:fld id="{12582FD1-6DDB-4E9F-B0AA-658035EBF80A}" type="slidenum">
              <a:rPr b="0" lang="en-US" sz="1200" spc="-1" strike="noStrike">
                <a:solidFill>
                  <a:srgbClr val="000000"/>
                </a:solidFill>
                <a:latin typeface="Times New Roman"/>
                <a:ea typeface="ＭＳ Ｐゴシック"/>
              </a:rPr>
              <a:t>&lt;number&gt;</a:t>
            </a:fld>
            <a:endParaRPr b="0" lang="en-US"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331920" y="696960"/>
            <a:ext cx="6197400" cy="3485880"/>
          </a:xfrm>
          <a:prstGeom prst="rect">
            <a:avLst/>
          </a:prstGeom>
          <a:ln w="0">
            <a:noFill/>
          </a:ln>
        </p:spPr>
      </p:sp>
      <p:sp>
        <p:nvSpPr>
          <p:cNvPr id="261"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When missing an approach or going around you’re usually pretty close to the ground so your first priority is to maintain aircraft control.  Arrest your descent, apply power to maintain altitude or climb as appropriate, and configure the airplane for climb or level flight.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62" name="PlaceHolder 3"/>
          <p:cNvSpPr>
            <a:spLocks noGrp="1"/>
          </p:cNvSpPr>
          <p:nvPr>
            <p:ph type="sldNum" idx="21"/>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4F92E8B5-477A-4707-9CB9-27BE6683F40F}"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331920" y="696960"/>
            <a:ext cx="6197400" cy="3485880"/>
          </a:xfrm>
          <a:prstGeom prst="rect">
            <a:avLst/>
          </a:prstGeom>
          <a:ln w="0">
            <a:noFill/>
          </a:ln>
        </p:spPr>
      </p:sp>
      <p:sp>
        <p:nvSpPr>
          <p:cNvPr id="264"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With the aircraft under control and not descending it’s time to navigate.  If you’re IFR, continue to the missed approach point and then either fly the published missed approach procedure or follow ATC instructions.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VFR - continue to the runway threshold, unless this is a one-way in and out field, while climbing to pattern altitude then either maneuver to remain in or reenter the pattern or follow ATC instructions as appropriate.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65" name="PlaceHolder 3"/>
          <p:cNvSpPr>
            <a:spLocks noGrp="1"/>
          </p:cNvSpPr>
          <p:nvPr>
            <p:ph type="sldNum" idx="22"/>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CC84FE53-FE82-443A-9F89-FF83432A2543}"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331920" y="696960"/>
            <a:ext cx="6197400" cy="3485880"/>
          </a:xfrm>
          <a:prstGeom prst="rect">
            <a:avLst/>
          </a:prstGeom>
          <a:ln w="0">
            <a:noFill/>
          </a:ln>
        </p:spPr>
      </p:sp>
      <p:sp>
        <p:nvSpPr>
          <p:cNvPr id="267"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When we’re safely aviating and navigating it’s time to let other folks in on our plans.  Communicate your intentions to ATC if IFR or in a towered environment.  IFR operations to non-towered airports require a call to ATC and perhaps a call on the common traffic advisory frequency.</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VFR will be one call only on the tower frequency or local traffic advisory frequency as appropriate.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68" name="PlaceHolder 3"/>
          <p:cNvSpPr>
            <a:spLocks noGrp="1"/>
          </p:cNvSpPr>
          <p:nvPr>
            <p:ph type="sldNum" idx="23"/>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FA5D53A5-7A3A-43E0-BAB7-48FD8EB6EB4E}"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331920" y="696960"/>
            <a:ext cx="6197400" cy="3485880"/>
          </a:xfrm>
          <a:prstGeom prst="rect">
            <a:avLst/>
          </a:prstGeom>
          <a:ln w="0">
            <a:noFill/>
          </a:ln>
        </p:spPr>
      </p:sp>
      <p:sp>
        <p:nvSpPr>
          <p:cNvPr id="270"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I know we all talk the </a:t>
            </a:r>
            <a:r>
              <a:rPr b="0" i="1" lang="en-US" sz="2000" spc="-1" strike="noStrike">
                <a:solidFill>
                  <a:srgbClr val="000000"/>
                </a:solidFill>
                <a:latin typeface="Times New Roman"/>
                <a:ea typeface="ＭＳ Ｐゴシック"/>
              </a:rPr>
              <a:t>Fly the Aircraft First </a:t>
            </a:r>
            <a:r>
              <a:rPr b="0" lang="en-US" sz="2000" spc="-1" strike="noStrike">
                <a:solidFill>
                  <a:srgbClr val="000000"/>
                </a:solidFill>
                <a:latin typeface="Times New Roman"/>
                <a:ea typeface="ＭＳ Ｐゴシック"/>
              </a:rPr>
              <a:t>talk but can we walk the talk?  By that we mean of course; are we really prepared to fly the airplane under high stress to a safe – perhaps off airport – landing?</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The pilot of this aircraft had a total engine failure – mechanical – not fuel related – while en route at low altitude in Alaska.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Navigation was simple – we’ll be on the ground in a minute or two - well before we can get to anything that even remotely resembles an airport.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Communication was also simple – there was no one within radio range to talk to.</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We’re not likely to be as successful as this pilot unless we think about what we’re going to do in various possible emergency situations and unless we prepare do deal with problems.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indent="0">
              <a:lnSpc>
                <a:spcPct val="100000"/>
              </a:lnSpc>
              <a:spcBef>
                <a:spcPts val="360"/>
              </a:spcBef>
              <a:buNone/>
              <a:tabLst>
                <a:tab algn="l" pos="0"/>
              </a:tabLst>
            </a:pPr>
            <a:r>
              <a:rPr b="1" lang="en-US" sz="2000" spc="-1" strike="noStrike">
                <a:solidFill>
                  <a:srgbClr val="000000"/>
                </a:solidFill>
                <a:latin typeface="Times New Roman"/>
                <a:ea typeface="ＭＳ Ｐゴシック"/>
              </a:rPr>
              <a:t>Background: </a:t>
            </a:r>
            <a:r>
              <a:rPr b="0" lang="en-US" sz="2000" spc="-1" strike="noStrike">
                <a:solidFill>
                  <a:srgbClr val="000000"/>
                </a:solidFill>
                <a:latin typeface="Times New Roman"/>
                <a:ea typeface="ＭＳ Ｐゴシック"/>
              </a:rPr>
              <a:t>The NTSB investigation report of this accident is: (ANC13LA085)</a:t>
            </a:r>
            <a:endParaRPr b="0" lang="en-US" sz="2000" spc="-1" strike="noStrike">
              <a:solidFill>
                <a:srgbClr val="000000"/>
              </a:solidFill>
              <a:latin typeface="Arial"/>
            </a:endParaRPr>
          </a:p>
        </p:txBody>
      </p:sp>
      <p:sp>
        <p:nvSpPr>
          <p:cNvPr id="271" name="PlaceHolder 3"/>
          <p:cNvSpPr>
            <a:spLocks noGrp="1"/>
          </p:cNvSpPr>
          <p:nvPr>
            <p:ph type="sldNum" idx="24"/>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ＭＳ Ｐゴシック"/>
              </a:defRPr>
            </a:lvl1pPr>
          </a:lstStyle>
          <a:p>
            <a:pPr indent="0" algn="r">
              <a:lnSpc>
                <a:spcPct val="100000"/>
              </a:lnSpc>
              <a:buNone/>
            </a:pPr>
            <a:fld id="{A6833469-D3AA-4CFC-B5F9-0F29E7A4BB31}" type="slidenum">
              <a:rPr b="0" lang="en-US" sz="1200" spc="-1" strike="noStrike">
                <a:solidFill>
                  <a:srgbClr val="000000"/>
                </a:solidFill>
                <a:latin typeface="Times New Roman"/>
                <a:ea typeface="ＭＳ Ｐゴシック"/>
              </a:rPr>
              <a:t>&lt;number&gt;</a:t>
            </a:fld>
            <a:endParaRPr b="0" lang="en-US"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331920" y="696960"/>
            <a:ext cx="6197400" cy="3485880"/>
          </a:xfrm>
          <a:prstGeom prst="rect">
            <a:avLst/>
          </a:prstGeom>
          <a:ln w="0">
            <a:noFill/>
          </a:ln>
        </p:spPr>
      </p:sp>
      <p:sp>
        <p:nvSpPr>
          <p:cNvPr id="273"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So how do we prepare for problems?  We think about what could go wrong.  It’s useful to consider things that could go wrong in each phase of flight. Generally speaking – problems are more serious – the less room we have to maneuver.  Looking at it that way – a power loss on climb out would be more serious than one at altitude or in the pattern when a landing is assured.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We plan for how we would deal with the problem.  Successful pilots consider, “what would I do if?” before and during flight.  And and after each flight they consider, “what could I have done better?”</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And finally, we train to proficiency and practice – preferably with a CFI who can coach us to achieve our maximum performance.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74" name="PlaceHolder 3"/>
          <p:cNvSpPr>
            <a:spLocks noGrp="1"/>
          </p:cNvSpPr>
          <p:nvPr>
            <p:ph type="sldNum" idx="25"/>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22D257FA-E586-4107-8CBE-9BE3C29BDA7B}"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331920" y="696960"/>
            <a:ext cx="6197400" cy="3485880"/>
          </a:xfrm>
          <a:prstGeom prst="rect">
            <a:avLst/>
          </a:prstGeom>
          <a:ln w="0">
            <a:noFill/>
          </a:ln>
        </p:spPr>
      </p:sp>
      <p:sp>
        <p:nvSpPr>
          <p:cNvPr id="222"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In this program we’ll discuss short field operations, their planning, and execution.  We’ll also pass on some useful tips and tricks for short field operations success. </a:t>
            </a:r>
            <a:r>
              <a:rPr b="0" lang="en-US" sz="1800" spc="-1" strike="noStrike">
                <a:solidFill>
                  <a:srgbClr val="000000"/>
                </a:solidFill>
                <a:latin typeface="Arial"/>
                <a:ea typeface="Calibri"/>
              </a:rPr>
              <a:t>Because inaccurate or incomplete performance calculations and improper short field technique are cited as causal factors, the GAJSC feel that additional training in short field operations may reduce loss of control and controlled flight into terrain accidents.</a:t>
            </a:r>
            <a:endParaRPr b="0" lang="en-US" sz="1800" spc="-1" strike="noStrike">
              <a:solidFill>
                <a:srgbClr val="000000"/>
              </a:solidFill>
              <a:latin typeface="Arial"/>
            </a:endParaRPr>
          </a:p>
          <a:p>
            <a:pPr marL="216000" indent="0">
              <a:lnSpc>
                <a:spcPct val="100000"/>
              </a:lnSpc>
              <a:buNone/>
            </a:pPr>
            <a:endParaRPr b="0" lang="en-US" sz="18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Presentation Note: </a:t>
            </a:r>
            <a:r>
              <a:rPr b="0" i="1" lang="en-US" sz="2000" spc="-1" strike="noStrike">
                <a:solidFill>
                  <a:srgbClr val="000000"/>
                </a:solidFill>
                <a:latin typeface="Times New Roman"/>
                <a:ea typeface="ＭＳ Ｐゴシック"/>
              </a:rPr>
              <a:t>If you’ll be discussing additional items, add them to this list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p:txBody>
      </p:sp>
      <p:sp>
        <p:nvSpPr>
          <p:cNvPr id="223" name="PlaceHolder 3"/>
          <p:cNvSpPr>
            <a:spLocks noGrp="1"/>
          </p:cNvSpPr>
          <p:nvPr>
            <p:ph type="sldNum" idx="8"/>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ＭＳ Ｐゴシック"/>
              </a:defRPr>
            </a:lvl1pPr>
          </a:lstStyle>
          <a:p>
            <a:pPr indent="0" algn="r">
              <a:lnSpc>
                <a:spcPct val="100000"/>
              </a:lnSpc>
              <a:buNone/>
            </a:pPr>
            <a:fld id="{15FDD5BB-977B-469F-A5ED-3B344F24BD43}" type="slidenum">
              <a:rPr b="0" lang="en-US" sz="1200" spc="-1" strike="noStrike">
                <a:solidFill>
                  <a:srgbClr val="000000"/>
                </a:solidFill>
                <a:latin typeface="Times New Roman"/>
                <a:ea typeface="ＭＳ Ｐゴシック"/>
              </a:rPr>
              <a:t>&lt;number&gt;</a:t>
            </a:fld>
            <a:endParaRPr b="0" lang="en-US"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331920" y="696960"/>
            <a:ext cx="6197400" cy="3485880"/>
          </a:xfrm>
          <a:prstGeom prst="rect">
            <a:avLst/>
          </a:prstGeom>
          <a:ln w="0">
            <a:noFill/>
          </a:ln>
        </p:spPr>
      </p:sp>
      <p:sp>
        <p:nvSpPr>
          <p:cNvPr id="276"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To maximize our chances of success in handling emergencies, we prepare, plan, and practice.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We prepare by making sure we know our performance numbers including best power off glide speed for the aircraft we’re going to fly.  We have a good weather brief, and we update along the route, so we always know where the best weather is. We file a flight plan and request flight following service We have survival gear appropriate to the mission on board and we know how to use it.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We plan our route with alternate landing areas in mind.  This means we may elect to take a longer route that offers better alternatives for off airport landings. We file a flight plan and request flight following.  We plan and brief each takeoff, approach, and landing to include climb &amp; descent expectations, go no-go points, escape routes, and alternates.  En route we keep within gliding distance of suitable landing areas for as much of the flight as possible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And we practice emergency procedures, short and soft field takeoffs and landings; power off approaches and landings.  It’s important to practice these maneuvers at our expected mission weight.  An aircraft with a solo pilot and half tanks performs much better than one at close to max gross weight.  Pilots need to be comfortable at the higher weights in order to be successful in real emergencies.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277" name="PlaceHolder 3"/>
          <p:cNvSpPr>
            <a:spLocks noGrp="1"/>
          </p:cNvSpPr>
          <p:nvPr>
            <p:ph type="sldNum" idx="26"/>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ＭＳ Ｐゴシック"/>
              </a:defRPr>
            </a:lvl1pPr>
          </a:lstStyle>
          <a:p>
            <a:pPr indent="0" algn="r">
              <a:lnSpc>
                <a:spcPct val="100000"/>
              </a:lnSpc>
              <a:buNone/>
            </a:pPr>
            <a:fld id="{76B1BE51-5B89-4BBF-9277-441440AD777F}" type="slidenum">
              <a:rPr b="0" lang="en-US" sz="1200" spc="-1" strike="noStrike">
                <a:solidFill>
                  <a:srgbClr val="000000"/>
                </a:solidFill>
                <a:latin typeface="Times New Roman"/>
                <a:ea typeface="ＭＳ Ｐゴシック"/>
              </a:rPr>
              <a:t>&lt;number&gt;</a:t>
            </a:fld>
            <a:endParaRPr b="0" lang="en-US"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331920" y="696960"/>
            <a:ext cx="6197400" cy="3485880"/>
          </a:xfrm>
          <a:prstGeom prst="rect">
            <a:avLst/>
          </a:prstGeom>
          <a:ln w="0">
            <a:noFill/>
          </a:ln>
        </p:spPr>
      </p:sp>
      <p:sp>
        <p:nvSpPr>
          <p:cNvPr id="279"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Let’s consider a sudden and unexpected loss of power.  What’s the first and most important thing we must do?</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Presentation note:  </a:t>
            </a:r>
            <a:r>
              <a:rPr b="0" i="1" lang="en-US" sz="2000" spc="-1" strike="noStrike">
                <a:solidFill>
                  <a:srgbClr val="000000"/>
                </a:solidFill>
                <a:latin typeface="Arial"/>
              </a:rPr>
              <a:t>Wait for the audience to answer.  Usually they will say, “Fly the airplane!”  then:  </a:t>
            </a:r>
            <a:r>
              <a:rPr b="1" lang="en-US" sz="2000" spc="-1" strike="noStrike">
                <a:solidFill>
                  <a:srgbClr val="000000"/>
                </a:solidFill>
                <a:latin typeface="Arial"/>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Arial"/>
              </a:rPr>
              <a:t>That’s right – If we don’t maintain aircraft control this will not end well.  While maintaining control; establish, configure for, and maintain best glide speed. </a:t>
            </a:r>
            <a:r>
              <a:rPr b="1" lang="en-US" sz="2000" spc="-1" strike="noStrike">
                <a:solidFill>
                  <a:srgbClr val="000000"/>
                </a:solidFill>
                <a:latin typeface="Arial"/>
              </a:rPr>
              <a:t>(Click)</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Arial"/>
              </a:rPr>
              <a:t>If we’re VFR or maneuvering near an airport we should already have some idea of suitable off airport landing sites nearby.  Heading toward the best choice of these is good insurance in case we’re unable to restore power. </a:t>
            </a:r>
            <a:r>
              <a:rPr b="1" lang="en-US" sz="2000" spc="-1" strike="noStrike">
                <a:solidFill>
                  <a:srgbClr val="000000"/>
                </a:solidFill>
                <a:latin typeface="Arial"/>
              </a:rPr>
              <a:t>(Click)</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Arial"/>
              </a:rPr>
              <a:t>Now, if there’s sufficient time, we can try to diagnose and correct the problem.  The POH will likely have some checklists to follow but, because most power loss events are fuel related, Mixture – Rich, Fuel Pump – On, Fuel – On Proper Tank will often do the trick. But if we can’t restore power ……. </a:t>
            </a:r>
            <a:r>
              <a:rPr b="1" lang="en-US" sz="2000" spc="-1" strike="noStrike">
                <a:solidFill>
                  <a:srgbClr val="000000"/>
                </a:solidFill>
                <a:latin typeface="Arial"/>
              </a:rPr>
              <a:t>(Click)</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Arial"/>
              </a:rPr>
              <a:t>We land - keeping the aircraft under positive control throughout.  If you can keep everything under control and you have a remote ELT switch, activate the ELT while maneuvering to land and turn cell phones on.  Both will help in guiding rescuers to your landing site.</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Arial"/>
              </a:rPr>
              <a:t>If we are able to restore power - unless we’re sure we know what caused the power loss, we know we’ve corrected the problem, and we’re emotionally and intellectually prepared to continue the flight, a precautionary landing is in order.  At least it can be at an airport of our choosing instead of a farmer’s field.   Seriously – responding to emergencies is physically, emotionally, and intellectually draining.  Time spent regrouping on the ground is well spent.</a:t>
            </a:r>
            <a:endParaRPr b="0" lang="en-US" sz="2000" spc="-1" strike="noStrike">
              <a:solidFill>
                <a:srgbClr val="000000"/>
              </a:solidFill>
              <a:latin typeface="Arial"/>
            </a:endParaRPr>
          </a:p>
          <a:p>
            <a:pPr indent="0">
              <a:lnSpc>
                <a:spcPct val="100000"/>
              </a:lnSpc>
              <a:spcBef>
                <a:spcPts val="360"/>
              </a:spcBef>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1" lang="en-US" sz="2000" spc="-1" strike="noStrike">
                <a:solidFill>
                  <a:srgbClr val="000000"/>
                </a:solidFill>
                <a:latin typeface="Arial"/>
              </a:rPr>
              <a:t>(Next Slide)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280" name="PlaceHolder 3"/>
          <p:cNvSpPr>
            <a:spLocks noGrp="1"/>
          </p:cNvSpPr>
          <p:nvPr>
            <p:ph type="sldNum" idx="27"/>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EE4A12D2-D17F-4EA3-9CF5-83CDBA9887E9}"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331920" y="696960"/>
            <a:ext cx="6197400" cy="3485880"/>
          </a:xfrm>
          <a:prstGeom prst="rect">
            <a:avLst/>
          </a:prstGeom>
          <a:ln w="0">
            <a:noFill/>
          </a:ln>
        </p:spPr>
      </p:sp>
      <p:sp>
        <p:nvSpPr>
          <p:cNvPr id="282"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Passengers – and in some cases animals - have been known to provide fatal distractions so pilots must set expectations before flight.  In addition to the standard seat belts, exits, and emergency equipment brief, take some time to explain your role and theirs.  Insist on a sterile cockpit – no conversation that is not directly related to safety of flight during critical times.  Give your passengers a job to do such as scanning for traffic.  We know of one pilot who pays his kids a dollar for each aircraft they spot before he does.  After one flight alone he had to visit an ATM to pay off his debt.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Practice short field operations regularly – even at airports where you have plenty of room.  Challenge yourself to touch down at specific points on the runway.  This will improve accuracy as well as short field technique.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And finally, seek regular proficiency training with your CFI and document your training in </a:t>
            </a:r>
            <a:r>
              <a:rPr b="1" i="1" lang="en-US" sz="2000" spc="-1" strike="noStrike">
                <a:solidFill>
                  <a:srgbClr val="000000"/>
                </a:solidFill>
                <a:latin typeface="Times New Roman"/>
                <a:ea typeface="ＭＳ Ｐゴシック"/>
              </a:rPr>
              <a:t>WINGS</a:t>
            </a:r>
            <a:r>
              <a:rPr b="0" lang="en-US" sz="2000" spc="-1" strike="noStrike">
                <a:solidFill>
                  <a:srgbClr val="000000"/>
                </a:solidFill>
                <a:latin typeface="Times New Roman"/>
                <a:ea typeface="ＭＳ Ｐゴシック"/>
              </a:rPr>
              <a: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283" name="PlaceHolder 3"/>
          <p:cNvSpPr>
            <a:spLocks noGrp="1"/>
          </p:cNvSpPr>
          <p:nvPr>
            <p:ph type="sldNum" idx="28"/>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ＭＳ Ｐゴシック"/>
              </a:defRPr>
            </a:lvl1pPr>
          </a:lstStyle>
          <a:p>
            <a:pPr indent="0" algn="r">
              <a:lnSpc>
                <a:spcPct val="100000"/>
              </a:lnSpc>
              <a:buNone/>
            </a:pPr>
            <a:fld id="{A14C58D7-294D-4EE0-95FA-0F8A7A61BFF2}" type="slidenum">
              <a:rPr b="0" lang="en-US" sz="1200" spc="-1" strike="noStrike">
                <a:solidFill>
                  <a:srgbClr val="000000"/>
                </a:solidFill>
                <a:latin typeface="Times New Roman"/>
                <a:ea typeface="ＭＳ Ｐゴシック"/>
              </a:rPr>
              <a:t>&lt;number&gt;</a:t>
            </a:fld>
            <a:endParaRPr b="0" lang="en-US"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sldImg"/>
          </p:nvPr>
        </p:nvSpPr>
        <p:spPr>
          <a:xfrm>
            <a:off x="331920" y="696960"/>
            <a:ext cx="6197400" cy="3485880"/>
          </a:xfrm>
          <a:prstGeom prst="rect">
            <a:avLst/>
          </a:prstGeom>
          <a:ln w="0">
            <a:noFill/>
          </a:ln>
        </p:spPr>
      </p:sp>
      <p:sp>
        <p:nvSpPr>
          <p:cNvPr id="285"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Briefing every takeoff, approach, and landing is another gold seal best practice.  When emergencies occur during these critical phases of flight, there will be little or no time to think about what should be done before doing it.  Vocalizing important points and procedures just before takeoff or landing keeps them uppermost in your mind where they’re available for ready reference if something unforeseen happens.  </a:t>
            </a:r>
            <a:r>
              <a:rPr b="1" lang="en-US" sz="2000" spc="-1" strike="noStrike">
                <a:solidFill>
                  <a:srgbClr val="000000"/>
                </a:solidFill>
                <a:latin typeface="Arial"/>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Brief the assigned runway and available distance for takeoff or landing.  Include aircraft configuration and target airspeeds.  Vocalize your rejected takeoff or go-around decision point.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Include the departure or approach path and the altitude below which you’ll not attempt a return to the airport.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Finally, brief forced landing opportunities close to the airport.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286" name="PlaceHolder 3"/>
          <p:cNvSpPr>
            <a:spLocks noGrp="1"/>
          </p:cNvSpPr>
          <p:nvPr>
            <p:ph type="sldNum" idx="29"/>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93623798-D696-4C44-A9DC-E95386328DFE}"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331920" y="696960"/>
            <a:ext cx="6197400" cy="3485880"/>
          </a:xfrm>
          <a:prstGeom prst="rect">
            <a:avLst/>
          </a:prstGeom>
          <a:ln w="0">
            <a:noFill/>
          </a:ln>
        </p:spPr>
      </p:sp>
      <p:sp>
        <p:nvSpPr>
          <p:cNvPr id="288"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indent="0">
              <a:lnSpc>
                <a:spcPct val="100000"/>
              </a:lnSpc>
              <a:spcBef>
                <a:spcPts val="360"/>
              </a:spcBef>
              <a:buNone/>
              <a:tabLst>
                <a:tab algn="l" pos="0"/>
              </a:tabLst>
            </a:pPr>
            <a:r>
              <a:rPr b="0" lang="en-US" sz="2000" spc="-1" strike="noStrike">
                <a:solidFill>
                  <a:srgbClr val="000000"/>
                </a:solidFill>
                <a:latin typeface="Arial"/>
              </a:rPr>
              <a:t>We’re all familiar with pattern </a:t>
            </a:r>
            <a:r>
              <a:rPr b="0" lang="en-US" sz="2000" spc="-1" strike="noStrike">
                <a:solidFill>
                  <a:srgbClr val="000000"/>
                </a:solidFill>
                <a:latin typeface="Arial"/>
              </a:rPr>
              <a:t>operations.  They’re an essential part </a:t>
            </a:r>
            <a:r>
              <a:rPr b="0" lang="en-US" sz="2000" spc="-1" strike="noStrike">
                <a:solidFill>
                  <a:srgbClr val="000000"/>
                </a:solidFill>
                <a:latin typeface="Arial"/>
              </a:rPr>
              <a:t>of every flight.  But sometimes we </a:t>
            </a:r>
            <a:r>
              <a:rPr b="0" lang="en-US" sz="2000" spc="-1" strike="noStrike">
                <a:solidFill>
                  <a:srgbClr val="000000"/>
                </a:solidFill>
                <a:latin typeface="Arial"/>
              </a:rPr>
              <a:t>take routine tasks for granted and that </a:t>
            </a:r>
            <a:r>
              <a:rPr b="0" lang="en-US" sz="2000" spc="-1" strike="noStrike">
                <a:solidFill>
                  <a:srgbClr val="000000"/>
                </a:solidFill>
                <a:latin typeface="Arial"/>
              </a:rPr>
              <a:t>can lead to less precise flying.  You </a:t>
            </a:r>
            <a:r>
              <a:rPr b="0" lang="en-US" sz="2000" spc="-1" strike="noStrike">
                <a:solidFill>
                  <a:srgbClr val="000000"/>
                </a:solidFill>
                <a:latin typeface="Arial"/>
              </a:rPr>
              <a:t>may ask, “What does it matter if I land </a:t>
            </a:r>
            <a:r>
              <a:rPr b="0" lang="en-US" sz="2000" spc="-1" strike="noStrike">
                <a:solidFill>
                  <a:srgbClr val="000000"/>
                </a:solidFill>
                <a:latin typeface="Arial"/>
              </a:rPr>
              <a:t>a little long?  I have 4 times the </a:t>
            </a:r>
            <a:r>
              <a:rPr b="0" lang="en-US" sz="2000" spc="-1" strike="noStrike">
                <a:solidFill>
                  <a:srgbClr val="000000"/>
                </a:solidFill>
                <a:latin typeface="Arial"/>
              </a:rPr>
              <a:t>runway I need.”  Well even if you </a:t>
            </a:r>
            <a:r>
              <a:rPr b="0" lang="en-US" sz="2000" spc="-1" strike="noStrike">
                <a:solidFill>
                  <a:srgbClr val="000000"/>
                </a:solidFill>
                <a:latin typeface="Arial"/>
              </a:rPr>
              <a:t>never fly to shorter fields, it’s still </a:t>
            </a:r>
            <a:r>
              <a:rPr b="0" lang="en-US" sz="2000" spc="-1" strike="noStrike">
                <a:solidFill>
                  <a:srgbClr val="000000"/>
                </a:solidFill>
                <a:latin typeface="Arial"/>
              </a:rPr>
              <a:t>important to be precise on longer </a:t>
            </a:r>
            <a:r>
              <a:rPr b="0" lang="en-US" sz="2000" spc="-1" strike="noStrike">
                <a:solidFill>
                  <a:srgbClr val="000000"/>
                </a:solidFill>
                <a:latin typeface="Arial"/>
              </a:rPr>
              <a:t>runways for three reasons:  </a:t>
            </a:r>
            <a:r>
              <a:rPr b="1" lang="en-US" sz="2000" spc="-1" strike="noStrike">
                <a:solidFill>
                  <a:srgbClr val="000000"/>
                </a:solidFill>
                <a:latin typeface="Arial"/>
              </a:rPr>
              <a:t>(Click)</a:t>
            </a:r>
            <a:endParaRPr b="0" lang="en-US" sz="2000" spc="-1" strike="noStrike">
              <a:solidFill>
                <a:srgbClr val="000000"/>
              </a:solidFill>
              <a:latin typeface="Arial"/>
            </a:endParaRPr>
          </a:p>
          <a:p>
            <a:pPr marL="171360" indent="-171360">
              <a:lnSpc>
                <a:spcPct val="100000"/>
              </a:lnSpc>
              <a:spcBef>
                <a:spcPts val="360"/>
              </a:spcBef>
              <a:buClr>
                <a:srgbClr val="000000"/>
              </a:buClr>
              <a:buFont typeface="Arial"/>
              <a:buChar char="•"/>
              <a:tabLst>
                <a:tab algn="l" pos="0"/>
              </a:tabLst>
            </a:pPr>
            <a:r>
              <a:rPr b="0" lang="en-US" sz="2000" spc="-1" strike="noStrike">
                <a:solidFill>
                  <a:srgbClr val="000000"/>
                </a:solidFill>
                <a:latin typeface="Arial"/>
              </a:rPr>
              <a:t>Runways occasionally are </a:t>
            </a:r>
            <a:r>
              <a:rPr b="0" lang="en-US" sz="2000" spc="-1" strike="noStrike">
                <a:solidFill>
                  <a:srgbClr val="000000"/>
                </a:solidFill>
                <a:latin typeface="Arial"/>
              </a:rPr>
              <a:t>compromised so you may have less </a:t>
            </a:r>
            <a:r>
              <a:rPr b="0" lang="en-US" sz="2000" spc="-1" strike="noStrike">
                <a:solidFill>
                  <a:srgbClr val="000000"/>
                </a:solidFill>
                <a:latin typeface="Arial"/>
              </a:rPr>
              <a:t>distance available to land.  </a:t>
            </a:r>
            <a:r>
              <a:rPr b="1" lang="en-US" sz="2000" spc="-1" strike="noStrike">
                <a:solidFill>
                  <a:srgbClr val="000000"/>
                </a:solidFill>
                <a:latin typeface="Arial"/>
              </a:rPr>
              <a:t>(Click)</a:t>
            </a:r>
            <a:endParaRPr b="0" lang="en-US" sz="2000" spc="-1" strike="noStrike">
              <a:solidFill>
                <a:srgbClr val="000000"/>
              </a:solidFill>
              <a:latin typeface="Arial"/>
            </a:endParaRPr>
          </a:p>
          <a:p>
            <a:pPr marL="171360" indent="-171360">
              <a:lnSpc>
                <a:spcPct val="100000"/>
              </a:lnSpc>
              <a:spcBef>
                <a:spcPts val="360"/>
              </a:spcBef>
              <a:buClr>
                <a:srgbClr val="000000"/>
              </a:buClr>
              <a:buFont typeface="Arial"/>
              <a:buChar char="•"/>
              <a:tabLst>
                <a:tab algn="l" pos="0"/>
              </a:tabLst>
            </a:pPr>
            <a:r>
              <a:rPr b="0" lang="en-US" sz="2000" spc="-1" strike="noStrike">
                <a:solidFill>
                  <a:srgbClr val="000000"/>
                </a:solidFill>
                <a:latin typeface="Arial"/>
              </a:rPr>
              <a:t>Our aircraft are extremely reliable, </a:t>
            </a:r>
            <a:r>
              <a:rPr b="0" lang="en-US" sz="2000" spc="-1" strike="noStrike">
                <a:solidFill>
                  <a:srgbClr val="000000"/>
                </a:solidFill>
                <a:latin typeface="Arial"/>
              </a:rPr>
              <a:t>but we may have to carry out a </a:t>
            </a:r>
            <a:r>
              <a:rPr b="0" lang="en-US" sz="2000" spc="-1" strike="noStrike">
                <a:solidFill>
                  <a:srgbClr val="000000"/>
                </a:solidFill>
                <a:latin typeface="Arial"/>
              </a:rPr>
              <a:t>forced landing at any time. </a:t>
            </a:r>
            <a:r>
              <a:rPr b="1" lang="en-US" sz="2000" spc="-1" strike="noStrike">
                <a:solidFill>
                  <a:srgbClr val="000000"/>
                </a:solidFill>
                <a:latin typeface="Arial"/>
              </a:rPr>
              <a:t>(Click)</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1200" spc="-1" strike="noStrike">
                <a:solidFill>
                  <a:srgbClr val="000000"/>
                </a:solidFill>
                <a:latin typeface="Times New Roman"/>
                <a:ea typeface="+mn-ea"/>
              </a:rPr>
              <a:t>And last but certainly not least - precise flying in the pattern makes </a:t>
            </a:r>
            <a:r>
              <a:rPr b="0" lang="en-US" sz="1200" spc="-1" strike="noStrike">
                <a:solidFill>
                  <a:srgbClr val="000000"/>
                </a:solidFill>
                <a:latin typeface="Times New Roman"/>
                <a:ea typeface="+mn-ea"/>
              </a:rPr>
              <a:t>you sharper in other flight procedures – including short field </a:t>
            </a:r>
            <a:r>
              <a:rPr b="0" lang="en-US" sz="1200" spc="-1" strike="noStrike">
                <a:solidFill>
                  <a:srgbClr val="000000"/>
                </a:solidFill>
                <a:latin typeface="Times New Roman"/>
                <a:ea typeface="+mn-ea"/>
              </a:rPr>
              <a:t>operations - It breeds confidence in you and in your passengers and </a:t>
            </a:r>
            <a:r>
              <a:rPr b="0" lang="en-US" sz="1200" spc="-1" strike="noStrike">
                <a:solidFill>
                  <a:srgbClr val="000000"/>
                </a:solidFill>
                <a:latin typeface="Times New Roman"/>
                <a:ea typeface="+mn-ea"/>
              </a:rPr>
              <a:t>besides; it looks good!</a:t>
            </a:r>
            <a:endParaRPr b="0" lang="en-US" sz="1200" spc="-1" strike="noStrike">
              <a:solidFill>
                <a:srgbClr val="000000"/>
              </a:solidFill>
              <a:latin typeface="Arial"/>
            </a:endParaRPr>
          </a:p>
          <a:p>
            <a:pPr indent="0">
              <a:lnSpc>
                <a:spcPct val="100000"/>
              </a:lnSpc>
              <a:spcBef>
                <a:spcPts val="360"/>
              </a:spcBef>
              <a:buNone/>
              <a:tabLst>
                <a:tab algn="l" pos="0"/>
              </a:tabLst>
            </a:pPr>
            <a:endParaRPr b="0" lang="en-US" sz="1200" spc="-1" strike="noStrike">
              <a:solidFill>
                <a:srgbClr val="000000"/>
              </a:solidFill>
              <a:latin typeface="Arial"/>
            </a:endParaRPr>
          </a:p>
          <a:p>
            <a:pPr indent="0">
              <a:lnSpc>
                <a:spcPct val="100000"/>
              </a:lnSpc>
              <a:spcBef>
                <a:spcPts val="360"/>
              </a:spcBef>
              <a:buNone/>
              <a:tabLst>
                <a:tab algn="l" pos="0"/>
              </a:tabLst>
            </a:pPr>
            <a:r>
              <a:rPr b="1" lang="en-US" sz="2000" spc="-1" strike="noStrike">
                <a:solidFill>
                  <a:srgbClr val="000000"/>
                </a:solidFill>
                <a:latin typeface="Arial"/>
                <a:ea typeface="+mn-ea"/>
              </a:rPr>
              <a:t>(Next Slide)</a:t>
            </a:r>
            <a:endParaRPr b="0" lang="en-US" sz="2000" spc="-1" strike="noStrike">
              <a:solidFill>
                <a:srgbClr val="000000"/>
              </a:solidFill>
              <a:latin typeface="Arial"/>
            </a:endParaRPr>
          </a:p>
        </p:txBody>
      </p:sp>
      <p:sp>
        <p:nvSpPr>
          <p:cNvPr id="289" name="PlaceHolder 3"/>
          <p:cNvSpPr>
            <a:spLocks noGrp="1"/>
          </p:cNvSpPr>
          <p:nvPr>
            <p:ph type="sldNum" idx="30"/>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7BD2B027-CD97-469F-A028-C4B25B095FCB}"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331920" y="696960"/>
            <a:ext cx="6197400" cy="3485880"/>
          </a:xfrm>
          <a:prstGeom prst="rect">
            <a:avLst/>
          </a:prstGeom>
          <a:ln w="0">
            <a:noFill/>
          </a:ln>
        </p:spPr>
      </p:sp>
      <p:sp>
        <p:nvSpPr>
          <p:cNvPr id="291"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Want to learn more?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Check out the Airplane Flying Handbook – available at the web address shown.</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Want to learn even more?  Participate in the FAASTeam WINGS Proficiency Program.  It’s a great way to get expert coaching that will keep you at the top of your flying game.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Presentation note:  </a:t>
            </a:r>
            <a:r>
              <a:rPr b="0" i="1" lang="en-US" sz="2000" spc="-1" strike="noStrike">
                <a:solidFill>
                  <a:srgbClr val="000000"/>
                </a:solidFill>
                <a:latin typeface="Arial"/>
              </a:rPr>
              <a:t>You can take questions while audience is copying information from this slide.  Then advance to:</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292" name="PlaceHolder 3"/>
          <p:cNvSpPr>
            <a:spLocks noGrp="1"/>
          </p:cNvSpPr>
          <p:nvPr>
            <p:ph type="sldNum" idx="31"/>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80EAE74A-1B36-4805-ADDE-960D7A6B9150}"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331920" y="696960"/>
            <a:ext cx="6197400" cy="3485880"/>
          </a:xfrm>
          <a:prstGeom prst="rect">
            <a:avLst/>
          </a:prstGeom>
          <a:ln w="0">
            <a:noFill/>
          </a:ln>
        </p:spPr>
      </p:sp>
      <p:sp>
        <p:nvSpPr>
          <p:cNvPr id="294"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1" lang="en-US" sz="2000" spc="-1" strike="noStrike">
                <a:solidFill>
                  <a:srgbClr val="000000"/>
                </a:solidFill>
                <a:latin typeface="Times New Roman"/>
                <a:ea typeface="ＭＳ Ｐゴシック"/>
              </a:rPr>
              <a:t>Presentation Note:   </a:t>
            </a:r>
            <a:r>
              <a:rPr b="0" i="1" lang="en-US" sz="2000" spc="-1" strike="noStrike">
                <a:solidFill>
                  <a:srgbClr val="000000"/>
                </a:solidFill>
                <a:latin typeface="Times New Roman"/>
                <a:ea typeface="ＭＳ Ｐゴシック"/>
              </a:rPr>
              <a:t>You may wish to provide your contact information and main FSDO phone number here.  Modify with </a:t>
            </a:r>
            <a:endParaRPr b="0" lang="en-US" sz="2000" spc="-1" strike="noStrike">
              <a:solidFill>
                <a:srgbClr val="000000"/>
              </a:solidFill>
              <a:latin typeface="Arial"/>
            </a:endParaRPr>
          </a:p>
          <a:p>
            <a:pPr marL="216000" indent="0">
              <a:lnSpc>
                <a:spcPct val="100000"/>
              </a:lnSpc>
              <a:buNone/>
            </a:pPr>
            <a:r>
              <a:rPr b="0" i="1" lang="en-US" sz="2000" spc="-1" strike="noStrike">
                <a:solidFill>
                  <a:srgbClr val="000000"/>
                </a:solidFill>
                <a:latin typeface="Times New Roman"/>
                <a:ea typeface="ＭＳ Ｐゴシック"/>
              </a:rPr>
              <a:t>Your information or leave blank.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a:t>
            </a:r>
            <a:endParaRPr b="0" lang="en-US" sz="2000" spc="-1" strike="noStrike">
              <a:solidFill>
                <a:srgbClr val="000000"/>
              </a:solidFill>
              <a:latin typeface="Arial"/>
            </a:endParaRPr>
          </a:p>
        </p:txBody>
      </p:sp>
      <p:sp>
        <p:nvSpPr>
          <p:cNvPr id="295" name="PlaceHolder 3"/>
          <p:cNvSpPr>
            <a:spLocks noGrp="1"/>
          </p:cNvSpPr>
          <p:nvPr>
            <p:ph type="sldNum" idx="32"/>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C55BFB51-F6AC-45FC-AA86-646E975AFDF1}"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331920" y="696960"/>
            <a:ext cx="6197400" cy="3485880"/>
          </a:xfrm>
          <a:prstGeom prst="rect">
            <a:avLst/>
          </a:prstGeom>
          <a:ln w="0">
            <a:noFill/>
          </a:ln>
        </p:spPr>
      </p:sp>
      <p:sp>
        <p:nvSpPr>
          <p:cNvPr id="297"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rPr>
              <a:t>There’s nothing like the feeling you get when you know you’re playing your A game and in order to do that you need a good coach  </a:t>
            </a:r>
            <a:r>
              <a:rPr b="1" lang="en-US" sz="2000" spc="-1" strike="noStrike">
                <a:solidFill>
                  <a:srgbClr val="000000"/>
                </a:solidFill>
                <a:latin typeface="Times New Roman"/>
              </a:rPr>
              <a:t>(Click)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rPr>
              <a:t>So fly regularly with a CFI who will challenge you to review what you know, explore new horizons, and to always do your best.  Of course you’ll</a:t>
            </a:r>
            <a:br>
              <a:rPr sz="2000"/>
            </a:br>
            <a:r>
              <a:rPr b="0" lang="en-US" sz="2000" spc="-1" strike="noStrike">
                <a:solidFill>
                  <a:srgbClr val="000000"/>
                </a:solidFill>
                <a:latin typeface="Times New Roman"/>
              </a:rPr>
              <a:t>have to dedicate time and money to your proficiency program but it’s well worth it for the peace of mind that comes with confidence.  </a:t>
            </a:r>
            <a:r>
              <a:rPr b="1" lang="en-US" sz="2000" spc="-1" strike="noStrike">
                <a:solidFill>
                  <a:srgbClr val="000000"/>
                </a:solidFill>
                <a:latin typeface="Times New Roman"/>
              </a:rPr>
              <a:t>(Click)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rPr>
              <a:t>Vince Lombardi, the famous football coach said, “Practice does not make perfect.  Only perfect practice makes perfect.”  For pilots that means</a:t>
            </a:r>
            <a:br>
              <a:rPr sz="2000"/>
            </a:br>
            <a:r>
              <a:rPr b="0" lang="en-US" sz="2000" spc="-1" strike="noStrike">
                <a:solidFill>
                  <a:srgbClr val="000000"/>
                </a:solidFill>
                <a:latin typeface="Times New Roman"/>
              </a:rPr>
              <a:t>flying with precision.  On course, on altitude, on speed all the time. </a:t>
            </a:r>
            <a:r>
              <a:rPr b="1" lang="en-US" sz="2000" spc="-1" strike="noStrike">
                <a:solidFill>
                  <a:srgbClr val="000000"/>
                </a:solidFill>
                <a:latin typeface="Times New Roman"/>
              </a:rPr>
              <a:t>(Click)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rPr>
              <a:t>And be sure to document your achievement in the </a:t>
            </a:r>
            <a:r>
              <a:rPr b="1" i="1" lang="en-US" sz="2000" spc="-1" strike="noStrike">
                <a:solidFill>
                  <a:srgbClr val="000000"/>
                </a:solidFill>
                <a:latin typeface="Times New Roman"/>
              </a:rPr>
              <a:t>WINGS</a:t>
            </a:r>
            <a:r>
              <a:rPr b="0" lang="en-US" sz="2000" spc="-1" strike="noStrike">
                <a:solidFill>
                  <a:srgbClr val="000000"/>
                </a:solidFill>
                <a:latin typeface="Times New Roman"/>
              </a:rPr>
              <a:t> Proficiency Program.  It’s a great way to stay on top of your game and keep you flight review current.</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298" name="PlaceHolder 3"/>
          <p:cNvSpPr>
            <a:spLocks noGrp="1"/>
          </p:cNvSpPr>
          <p:nvPr>
            <p:ph type="sldNum" idx="33"/>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A56BD597-B6AE-4933-A2E6-F3C010CA8BB3}"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331920" y="696960"/>
            <a:ext cx="6197400" cy="3485880"/>
          </a:xfrm>
          <a:prstGeom prst="rect">
            <a:avLst/>
          </a:prstGeom>
          <a:ln w="0">
            <a:noFill/>
          </a:ln>
        </p:spPr>
      </p:sp>
      <p:sp>
        <p:nvSpPr>
          <p:cNvPr id="300"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Your presence here shows that you are vital members of our General Aviation Safety Community.  The high standards you keep and the examples you set are a great credit to you and to GA.</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Thank you for attending.</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301" name="PlaceHolder 3"/>
          <p:cNvSpPr>
            <a:spLocks noGrp="1"/>
          </p:cNvSpPr>
          <p:nvPr>
            <p:ph type="sldNum" idx="34"/>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ea typeface="+mn-ea"/>
              </a:defRPr>
            </a:lvl1pPr>
          </a:lstStyle>
          <a:p>
            <a:pPr indent="0" algn="r">
              <a:lnSpc>
                <a:spcPct val="100000"/>
              </a:lnSpc>
              <a:buNone/>
            </a:pPr>
            <a:fld id="{A47671A3-39D5-4B10-8D1A-0C4607482893}" type="slidenum">
              <a:rPr b="0" lang="en-US" sz="1200" spc="-1" strike="noStrike">
                <a:solidFill>
                  <a:srgbClr val="000000"/>
                </a:solidFill>
                <a:latin typeface="Times New Roman"/>
                <a:ea typeface="+mn-ea"/>
              </a:rPr>
              <a:t>&lt;number&gt;</a:t>
            </a:fld>
            <a:endParaRPr b="0" lang="en-US"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331920" y="696960"/>
            <a:ext cx="6197400" cy="3485880"/>
          </a:xfrm>
          <a:prstGeom prst="rect">
            <a:avLst/>
          </a:prstGeom>
          <a:ln w="0">
            <a:noFill/>
          </a:ln>
        </p:spPr>
      </p:sp>
      <p:sp>
        <p:nvSpPr>
          <p:cNvPr id="225"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What constitutes a short field for one pilot may be more than adequate for another. The 2,300-foot runway on the right might be daunting to pilots used to runways more than twice as long.  </a:t>
            </a:r>
            <a:r>
              <a:rPr b="1" lang="en-US" sz="2000" spc="-1" strike="noStrike">
                <a:solidFill>
                  <a:srgbClr val="000000"/>
                </a:solidFill>
                <a:latin typeface="Arial"/>
              </a:rPr>
              <a:t>(Click)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But that same runway would appear huge to pilots used to operating to this back-country strip. So, what’s considered short is very much a question of your aircraft’s capability, your competence and experience.  Regardless you’ll want to plan your operation in advance and practice to proficiency.  You’ll want to calculate takeoff and landing distances based on information contained in your Pilot’s Operating Handbook of course, but then you’ll want to confirm those figures with an actual flight or two.</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26" name="PlaceHolder 3"/>
          <p:cNvSpPr>
            <a:spLocks noGrp="1"/>
          </p:cNvSpPr>
          <p:nvPr>
            <p:ph type="sldNum" idx="9"/>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6BC22B7-0C07-4C81-9DF7-DF29CE61360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331920" y="696960"/>
            <a:ext cx="6197400" cy="3485880"/>
          </a:xfrm>
          <a:prstGeom prst="rect">
            <a:avLst/>
          </a:prstGeom>
          <a:ln w="0">
            <a:noFill/>
          </a:ln>
        </p:spPr>
      </p:sp>
      <p:sp>
        <p:nvSpPr>
          <p:cNvPr id="228"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We begin with the POH and a refresher on aircraft performance, speeds for safe operation, normal and emergency procedures and guidance on short field takeoffs and landings.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The POH is the first place to look for specific aircraft short field operating instructions.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29" name="PlaceHolder 3"/>
          <p:cNvSpPr>
            <a:spLocks noGrp="1"/>
          </p:cNvSpPr>
          <p:nvPr>
            <p:ph type="sldNum" idx="10"/>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FC0EA67-0661-410F-A1D0-DD2A7ED9AD6A}"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331920" y="696960"/>
            <a:ext cx="6197400" cy="3485880"/>
          </a:xfrm>
          <a:prstGeom prst="rect">
            <a:avLst/>
          </a:prstGeom>
          <a:ln w="0">
            <a:noFill/>
          </a:ln>
        </p:spPr>
      </p:sp>
      <p:sp>
        <p:nvSpPr>
          <p:cNvPr id="231"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Happily, most POHs have done the math for us and provide performance data in graphical form.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32" name="PlaceHolder 3"/>
          <p:cNvSpPr>
            <a:spLocks noGrp="1"/>
          </p:cNvSpPr>
          <p:nvPr>
            <p:ph type="sldNum" idx="11"/>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8880A17C-A3BA-48AF-A2D0-4AC62D736CA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331920" y="696960"/>
            <a:ext cx="6197400" cy="3485880"/>
          </a:xfrm>
          <a:prstGeom prst="rect">
            <a:avLst/>
          </a:prstGeom>
          <a:ln w="0">
            <a:noFill/>
          </a:ln>
        </p:spPr>
      </p:sp>
      <p:sp>
        <p:nvSpPr>
          <p:cNvPr id="234"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Normal and Short Field Takeoff performance are addressed.  </a:t>
            </a:r>
            <a:r>
              <a:rPr b="1" lang="en-US" sz="2000" spc="-1" strike="noStrike">
                <a:solidFill>
                  <a:srgbClr val="000000"/>
                </a:solidFill>
                <a:latin typeface="Arial"/>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It’s vitally important to note the conditions on each document.  The chart on the left is predicted on a gross weight of 2300-pounds.  Lighter weights will naturally result in higher performance.   The right-hand chart includes Takeoff weight as a variable so pilots can predict better performance with lower density altitudes and lighter loads.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35" name="PlaceHolder 3"/>
          <p:cNvSpPr>
            <a:spLocks noGrp="1"/>
          </p:cNvSpPr>
          <p:nvPr>
            <p:ph type="sldNum" idx="12"/>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65E395C-CA6A-4CE0-BB7B-EED8A15FC3E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331920" y="696960"/>
            <a:ext cx="6197400" cy="3485880"/>
          </a:xfrm>
          <a:prstGeom prst="rect">
            <a:avLst/>
          </a:prstGeom>
          <a:ln w="0">
            <a:noFill/>
          </a:ln>
        </p:spPr>
      </p:sp>
      <p:sp>
        <p:nvSpPr>
          <p:cNvPr id="237"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Arial"/>
              </a:rPr>
              <a:t>Here are typical Short Field landing performance graphs.  Note that each contains environmental conditions and aircraft configurations.</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Arial"/>
              </a:rPr>
              <a:t>(Next Slide)</a:t>
            </a:r>
            <a:endParaRPr b="0" lang="en-US" sz="2000" spc="-1" strike="noStrike">
              <a:solidFill>
                <a:srgbClr val="000000"/>
              </a:solidFill>
              <a:latin typeface="Arial"/>
            </a:endParaRPr>
          </a:p>
        </p:txBody>
      </p:sp>
      <p:sp>
        <p:nvSpPr>
          <p:cNvPr id="238" name="PlaceHolder 3"/>
          <p:cNvSpPr>
            <a:spLocks noGrp="1"/>
          </p:cNvSpPr>
          <p:nvPr>
            <p:ph type="sldNum" idx="13"/>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DC83D65-9CE0-456E-98F3-794A3CFCA02A}"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331920" y="696960"/>
            <a:ext cx="6197400" cy="3485880"/>
          </a:xfrm>
          <a:prstGeom prst="rect">
            <a:avLst/>
          </a:prstGeom>
          <a:ln w="0">
            <a:noFill/>
          </a:ln>
        </p:spPr>
      </p:sp>
      <p:sp>
        <p:nvSpPr>
          <p:cNvPr id="240"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2000" spc="-1" strike="noStrike">
                <a:solidFill>
                  <a:srgbClr val="000000"/>
                </a:solidFill>
                <a:latin typeface="Times New Roman"/>
                <a:ea typeface="ＭＳ Ｐゴシック"/>
              </a:rPr>
              <a:t>Your POH will cite speeds for best angle of climb (Vx), and best rate of climb (Vy)  </a:t>
            </a:r>
            <a:br>
              <a:rPr sz="2000"/>
            </a:br>
            <a:r>
              <a:rPr b="0" lang="en-US" sz="2000" spc="-1" strike="noStrike">
                <a:solidFill>
                  <a:srgbClr val="000000"/>
                </a:solidFill>
                <a:latin typeface="Times New Roman"/>
                <a:ea typeface="ＭＳ Ｐゴシック"/>
              </a:rPr>
              <a:t>For all short field takeoffs, plan to accelerate to and maintain Vx until obstacles are cleared, then transition to Vy or cruise climb as appropriate.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Here are some rules of thumb when making takeoff calculations.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If you have a fixed pitch prop, add 15% to your calculated takeoff distance for each 1,000-foot increase in density altitude up to 8,000 feet.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For constant speed props add 12% per 1,000 feet of density altitude up to 6,000 feet.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When planning takeoff from short unobstructed runways establish a landmark at 50% of your calculated takeoff distance.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When on the takeoff roll you should have 70% of your rotation speed at that point.  If you don’t – the safest thing is to abort the takeoff and reduce weight or wait for more favorable wind and temperature conditions.   In this example we’re assuming a rotation speed of 60 knots or MPH.  70% of 60 is 42.  The number you’ll want to see at the halfway point  </a:t>
            </a:r>
            <a:r>
              <a:rPr b="1" lang="en-US" sz="2000" spc="-1" strike="noStrike">
                <a:solidFill>
                  <a:srgbClr val="000000"/>
                </a:solidFill>
                <a:latin typeface="Times New Roman"/>
                <a:ea typeface="ＭＳ Ｐゴシック"/>
              </a:rPr>
              <a:t>(Click)</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If you must clear obstructions on takeoff you’ll need to have 70% of your rotation speed by the time you’ve travelled 30% of your available takeoff distance.  </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Times New Roman"/>
                <a:ea typeface="ＭＳ Ｐゴシック"/>
              </a:rPr>
              <a:t>By the way – the photos on this and subsequent slides are of an annual takeoff and landing competition held in Valdez, Alaska.  We strongly suggest you don’t try this at home without some quality short field instruction.</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a:t>
            </a: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r>
              <a:rPr b="1" lang="en-US" sz="2000" spc="-1" strike="noStrike">
                <a:solidFill>
                  <a:srgbClr val="000000"/>
                </a:solidFill>
                <a:latin typeface="Times New Roman"/>
                <a:ea typeface="ＭＳ Ｐゴシック"/>
              </a:rPr>
              <a:t>(Next Slide)</a:t>
            </a:r>
            <a:endParaRPr b="0" lang="en-US" sz="2000" spc="-1" strike="noStrike">
              <a:solidFill>
                <a:srgbClr val="000000"/>
              </a:solidFill>
              <a:latin typeface="Arial"/>
            </a:endParaRPr>
          </a:p>
        </p:txBody>
      </p:sp>
      <p:sp>
        <p:nvSpPr>
          <p:cNvPr id="241" name="PlaceHolder 3"/>
          <p:cNvSpPr>
            <a:spLocks noGrp="1"/>
          </p:cNvSpPr>
          <p:nvPr>
            <p:ph type="sldNum" idx="14"/>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9663757-75BA-4E92-8FF6-831272E9989F}"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331920" y="696960"/>
            <a:ext cx="6197400" cy="3485880"/>
          </a:xfrm>
          <a:prstGeom prst="rect">
            <a:avLst/>
          </a:prstGeom>
          <a:ln w="0">
            <a:noFill/>
          </a:ln>
        </p:spPr>
      </p:sp>
      <p:sp>
        <p:nvSpPr>
          <p:cNvPr id="243" name="PlaceHolder 2"/>
          <p:cNvSpPr>
            <a:spLocks noGrp="1"/>
          </p:cNvSpPr>
          <p:nvPr>
            <p:ph type="body"/>
          </p:nvPr>
        </p:nvSpPr>
        <p:spPr>
          <a:xfrm>
            <a:off x="914400" y="4416480"/>
            <a:ext cx="5028840" cy="4182840"/>
          </a:xfrm>
          <a:prstGeom prst="rect">
            <a:avLst/>
          </a:prstGeom>
          <a:noFill/>
          <a:ln w="0">
            <a:noFill/>
          </a:ln>
        </p:spPr>
        <p:txBody>
          <a:bodyPr numCol="1" spcCol="0" lIns="91080" rIns="91080" tIns="45360" bIns="45360" anchor="t">
            <a:noAutofit/>
          </a:bodyPr>
          <a:p>
            <a:pPr marL="216000" indent="0">
              <a:lnSpc>
                <a:spcPct val="100000"/>
              </a:lnSpc>
              <a:buNone/>
            </a:pPr>
            <a:r>
              <a:rPr b="0" lang="en-US" sz="1800" spc="-1" strike="noStrike">
                <a:solidFill>
                  <a:srgbClr val="000000"/>
                </a:solidFill>
                <a:latin typeface="Times New Roman"/>
              </a:rPr>
              <a:t>From the end of the runway apply full power and rotate at Vx.  Some pilots prefer to hold brakes until power is applied but studies have shown that there is little or no benefit to the practice.   </a:t>
            </a:r>
            <a:r>
              <a:rPr b="0" lang="en-US" sz="1800" spc="-1" strike="noStrike">
                <a:solidFill>
                  <a:srgbClr val="211e1f"/>
                </a:solidFill>
                <a:latin typeface="Times New Roman"/>
              </a:rPr>
              <a:t>As V</a:t>
            </a:r>
            <a:r>
              <a:rPr b="0" lang="en-US" sz="1800" spc="-1" strike="noStrike">
                <a:solidFill>
                  <a:srgbClr val="201d1e"/>
                </a:solidFill>
                <a:latin typeface="Times New Roman"/>
              </a:rPr>
              <a:t>X </a:t>
            </a:r>
            <a:r>
              <a:rPr b="0" lang="en-US" sz="1800" spc="-1" strike="noStrike">
                <a:solidFill>
                  <a:srgbClr val="211e1f"/>
                </a:solidFill>
                <a:latin typeface="Times New Roman"/>
              </a:rPr>
              <a:t>approaches, apply back-elevator pressure until reaching the appropriate V</a:t>
            </a:r>
            <a:r>
              <a:rPr b="0" lang="en-US" sz="1800" spc="-1" strike="noStrike">
                <a:solidFill>
                  <a:srgbClr val="201d1e"/>
                </a:solidFill>
                <a:latin typeface="Times New Roman"/>
              </a:rPr>
              <a:t>X </a:t>
            </a:r>
            <a:r>
              <a:rPr b="0" lang="en-US" sz="1800" spc="-1" strike="noStrike">
                <a:solidFill>
                  <a:srgbClr val="211e1f"/>
                </a:solidFill>
                <a:latin typeface="Times New Roman"/>
              </a:rPr>
              <a:t>attitude to ensure a smooth and firm lift-off, or rotation. Since the airplane accelerates more rapidly after lift-off, pilots should apply additional back-elevator pressure to hold a constant airspeed. After becoming airborne, maintain a wings-level climb at V</a:t>
            </a:r>
            <a:r>
              <a:rPr b="0" lang="en-US" sz="1800" spc="-1" strike="noStrike">
                <a:solidFill>
                  <a:srgbClr val="201d1e"/>
                </a:solidFill>
                <a:latin typeface="Times New Roman"/>
              </a:rPr>
              <a:t>X </a:t>
            </a:r>
            <a:r>
              <a:rPr b="0" lang="en-US" sz="1800" spc="-1" strike="noStrike">
                <a:solidFill>
                  <a:srgbClr val="211e1f"/>
                </a:solidFill>
                <a:latin typeface="Times New Roman"/>
              </a:rPr>
              <a:t>until all obstacles have been cleared, or if no obstacles are present, until reaching an altitude of at least 50 feet above the takeoff surface. Thereafter, pilots may lower the pitch attitude slightly and continue the climb at V</a:t>
            </a:r>
            <a:r>
              <a:rPr b="0" lang="en-US" sz="1800" spc="-1" strike="noStrike">
                <a:solidFill>
                  <a:srgbClr val="201d1e"/>
                </a:solidFill>
                <a:latin typeface="Times New Roman"/>
              </a:rPr>
              <a:t>Y </a:t>
            </a:r>
            <a:r>
              <a:rPr b="0" lang="en-US" sz="1800" spc="-1" strike="noStrike">
                <a:solidFill>
                  <a:srgbClr val="211e1f"/>
                </a:solidFill>
                <a:latin typeface="Times New Roman"/>
              </a:rPr>
              <a:t>until reaching a safe maneuvering altitude. </a:t>
            </a:r>
            <a:endParaRPr b="0" lang="en-US" sz="1800" spc="-1" strike="noStrike">
              <a:solidFill>
                <a:srgbClr val="000000"/>
              </a:solidFill>
              <a:latin typeface="Arial"/>
            </a:endParaRPr>
          </a:p>
          <a:p>
            <a:pPr marL="216000" indent="0">
              <a:lnSpc>
                <a:spcPct val="100000"/>
              </a:lnSpc>
              <a:buNone/>
            </a:pPr>
            <a:endParaRPr b="0" lang="en-US" sz="1800" spc="-1" strike="noStrike">
              <a:solidFill>
                <a:srgbClr val="000000"/>
              </a:solidFill>
              <a:latin typeface="Arial"/>
            </a:endParaRPr>
          </a:p>
          <a:p>
            <a:pPr marL="216000" indent="0">
              <a:lnSpc>
                <a:spcPct val="100000"/>
              </a:lnSpc>
              <a:buNone/>
            </a:pPr>
            <a:r>
              <a:rPr b="1" lang="en-US" sz="1800" spc="-1" strike="noStrike">
                <a:solidFill>
                  <a:srgbClr val="211e1f"/>
                </a:solidFill>
                <a:latin typeface="Times New Roman"/>
              </a:rPr>
              <a:t>(Next Slide)</a:t>
            </a:r>
            <a:endParaRPr b="0" lang="en-US" sz="1800" spc="-1" strike="noStrike">
              <a:solidFill>
                <a:srgbClr val="000000"/>
              </a:solidFill>
              <a:latin typeface="Arial"/>
            </a:endParaRPr>
          </a:p>
        </p:txBody>
      </p:sp>
      <p:sp>
        <p:nvSpPr>
          <p:cNvPr id="244" name="PlaceHolder 3"/>
          <p:cNvSpPr>
            <a:spLocks noGrp="1"/>
          </p:cNvSpPr>
          <p:nvPr>
            <p:ph type="sldNum" idx="15"/>
          </p:nvPr>
        </p:nvSpPr>
        <p:spPr>
          <a:xfrm>
            <a:off x="3886200" y="8831160"/>
            <a:ext cx="2971440" cy="464760"/>
          </a:xfrm>
          <a:prstGeom prst="rect">
            <a:avLst/>
          </a:prstGeom>
          <a:noFill/>
          <a:ln w="0">
            <a:noFill/>
          </a:ln>
        </p:spPr>
        <p:txBody>
          <a:bodyPr numCol="1" spcCol="0" lIns="91080" rIns="91080" tIns="45360" bIns="45360"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6F55730-30E4-45B7-94AB-40D387FBA5B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39" name="PlaceHolder 2"/>
          <p:cNvSpPr>
            <a:spLocks noGrp="1"/>
          </p:cNvSpPr>
          <p:nvPr>
            <p:ph/>
          </p:nvPr>
        </p:nvSpPr>
        <p:spPr>
          <a:xfrm>
            <a:off x="660240" y="150804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0" name="PlaceHolder 3"/>
          <p:cNvSpPr>
            <a:spLocks noGrp="1"/>
          </p:cNvSpPr>
          <p:nvPr>
            <p:ph/>
          </p:nvPr>
        </p:nvSpPr>
        <p:spPr>
          <a:xfrm>
            <a:off x="660240" y="380160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42"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3"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4" name="PlaceHolder 4"/>
          <p:cNvSpPr>
            <a:spLocks noGrp="1"/>
          </p:cNvSpPr>
          <p:nvPr>
            <p:ph/>
          </p:nvPr>
        </p:nvSpPr>
        <p:spPr>
          <a:xfrm>
            <a:off x="66024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5" name="PlaceHolder 5"/>
          <p:cNvSpPr>
            <a:spLocks noGrp="1"/>
          </p:cNvSpPr>
          <p:nvPr>
            <p:ph/>
          </p:nvPr>
        </p:nvSpPr>
        <p:spPr>
          <a:xfrm>
            <a:off x="616032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47" name="PlaceHolder 2"/>
          <p:cNvSpPr>
            <a:spLocks noGrp="1"/>
          </p:cNvSpPr>
          <p:nvPr>
            <p:ph/>
          </p:nvPr>
        </p:nvSpPr>
        <p:spPr>
          <a:xfrm>
            <a:off x="66024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8" name="PlaceHolder 3"/>
          <p:cNvSpPr>
            <a:spLocks noGrp="1"/>
          </p:cNvSpPr>
          <p:nvPr>
            <p:ph/>
          </p:nvPr>
        </p:nvSpPr>
        <p:spPr>
          <a:xfrm>
            <a:off x="428940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9" name="PlaceHolder 4"/>
          <p:cNvSpPr>
            <a:spLocks noGrp="1"/>
          </p:cNvSpPr>
          <p:nvPr>
            <p:ph/>
          </p:nvPr>
        </p:nvSpPr>
        <p:spPr>
          <a:xfrm>
            <a:off x="791856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50" name="PlaceHolder 5"/>
          <p:cNvSpPr>
            <a:spLocks noGrp="1"/>
          </p:cNvSpPr>
          <p:nvPr>
            <p:ph/>
          </p:nvPr>
        </p:nvSpPr>
        <p:spPr>
          <a:xfrm>
            <a:off x="66024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51" name="PlaceHolder 6"/>
          <p:cNvSpPr>
            <a:spLocks noGrp="1"/>
          </p:cNvSpPr>
          <p:nvPr>
            <p:ph/>
          </p:nvPr>
        </p:nvSpPr>
        <p:spPr>
          <a:xfrm>
            <a:off x="428940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52" name="PlaceHolder 7"/>
          <p:cNvSpPr>
            <a:spLocks noGrp="1"/>
          </p:cNvSpPr>
          <p:nvPr>
            <p:ph/>
          </p:nvPr>
        </p:nvSpPr>
        <p:spPr>
          <a:xfrm>
            <a:off x="791856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66" name="PlaceHolder 2"/>
          <p:cNvSpPr>
            <a:spLocks noGrp="1"/>
          </p:cNvSpPr>
          <p:nvPr>
            <p:ph type="subTitle"/>
          </p:nvPr>
        </p:nvSpPr>
        <p:spPr>
          <a:xfrm>
            <a:off x="660240" y="1508040"/>
            <a:ext cx="10733400" cy="43905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68" name="PlaceHolder 2"/>
          <p:cNvSpPr>
            <a:spLocks noGrp="1"/>
          </p:cNvSpPr>
          <p:nvPr>
            <p:ph/>
          </p:nvPr>
        </p:nvSpPr>
        <p:spPr>
          <a:xfrm>
            <a:off x="660240" y="1508040"/>
            <a:ext cx="1073340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70" name="PlaceHolder 2"/>
          <p:cNvSpPr>
            <a:spLocks noGrp="1"/>
          </p:cNvSpPr>
          <p:nvPr>
            <p:ph/>
          </p:nvPr>
        </p:nvSpPr>
        <p:spPr>
          <a:xfrm>
            <a:off x="66024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71" name="PlaceHolder 3"/>
          <p:cNvSpPr>
            <a:spLocks noGrp="1"/>
          </p:cNvSpPr>
          <p:nvPr>
            <p:ph/>
          </p:nvPr>
        </p:nvSpPr>
        <p:spPr>
          <a:xfrm>
            <a:off x="616032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571680" y="344520"/>
            <a:ext cx="11296440" cy="28249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75"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76" name="PlaceHolder 3"/>
          <p:cNvSpPr>
            <a:spLocks noGrp="1"/>
          </p:cNvSpPr>
          <p:nvPr>
            <p:ph/>
          </p:nvPr>
        </p:nvSpPr>
        <p:spPr>
          <a:xfrm>
            <a:off x="616032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77" name="PlaceHolder 4"/>
          <p:cNvSpPr>
            <a:spLocks noGrp="1"/>
          </p:cNvSpPr>
          <p:nvPr>
            <p:ph/>
          </p:nvPr>
        </p:nvSpPr>
        <p:spPr>
          <a:xfrm>
            <a:off x="66024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18" name="PlaceHolder 2"/>
          <p:cNvSpPr>
            <a:spLocks noGrp="1"/>
          </p:cNvSpPr>
          <p:nvPr>
            <p:ph type="subTitle"/>
          </p:nvPr>
        </p:nvSpPr>
        <p:spPr>
          <a:xfrm>
            <a:off x="660240" y="1508040"/>
            <a:ext cx="10733400" cy="43905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79" name="PlaceHolder 2"/>
          <p:cNvSpPr>
            <a:spLocks noGrp="1"/>
          </p:cNvSpPr>
          <p:nvPr>
            <p:ph/>
          </p:nvPr>
        </p:nvSpPr>
        <p:spPr>
          <a:xfrm>
            <a:off x="66024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80"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81" name="PlaceHolder 4"/>
          <p:cNvSpPr>
            <a:spLocks noGrp="1"/>
          </p:cNvSpPr>
          <p:nvPr>
            <p:ph/>
          </p:nvPr>
        </p:nvSpPr>
        <p:spPr>
          <a:xfrm>
            <a:off x="616032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83"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84"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85" name="PlaceHolder 4"/>
          <p:cNvSpPr>
            <a:spLocks noGrp="1"/>
          </p:cNvSpPr>
          <p:nvPr>
            <p:ph/>
          </p:nvPr>
        </p:nvSpPr>
        <p:spPr>
          <a:xfrm>
            <a:off x="660240" y="380160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87" name="PlaceHolder 2"/>
          <p:cNvSpPr>
            <a:spLocks noGrp="1"/>
          </p:cNvSpPr>
          <p:nvPr>
            <p:ph/>
          </p:nvPr>
        </p:nvSpPr>
        <p:spPr>
          <a:xfrm>
            <a:off x="660240" y="150804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88" name="PlaceHolder 3"/>
          <p:cNvSpPr>
            <a:spLocks noGrp="1"/>
          </p:cNvSpPr>
          <p:nvPr>
            <p:ph/>
          </p:nvPr>
        </p:nvSpPr>
        <p:spPr>
          <a:xfrm>
            <a:off x="660240" y="380160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90"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1"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2" name="PlaceHolder 4"/>
          <p:cNvSpPr>
            <a:spLocks noGrp="1"/>
          </p:cNvSpPr>
          <p:nvPr>
            <p:ph/>
          </p:nvPr>
        </p:nvSpPr>
        <p:spPr>
          <a:xfrm>
            <a:off x="66024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3" name="PlaceHolder 5"/>
          <p:cNvSpPr>
            <a:spLocks noGrp="1"/>
          </p:cNvSpPr>
          <p:nvPr>
            <p:ph/>
          </p:nvPr>
        </p:nvSpPr>
        <p:spPr>
          <a:xfrm>
            <a:off x="616032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dt" idx="1"/>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95" name="PlaceHolder 2"/>
          <p:cNvSpPr>
            <a:spLocks noGrp="1"/>
          </p:cNvSpPr>
          <p:nvPr>
            <p:ph/>
          </p:nvPr>
        </p:nvSpPr>
        <p:spPr>
          <a:xfrm>
            <a:off x="66024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6" name="PlaceHolder 3"/>
          <p:cNvSpPr>
            <a:spLocks noGrp="1"/>
          </p:cNvSpPr>
          <p:nvPr>
            <p:ph/>
          </p:nvPr>
        </p:nvSpPr>
        <p:spPr>
          <a:xfrm>
            <a:off x="428940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7" name="PlaceHolder 4"/>
          <p:cNvSpPr>
            <a:spLocks noGrp="1"/>
          </p:cNvSpPr>
          <p:nvPr>
            <p:ph/>
          </p:nvPr>
        </p:nvSpPr>
        <p:spPr>
          <a:xfrm>
            <a:off x="7918560" y="150804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8" name="PlaceHolder 5"/>
          <p:cNvSpPr>
            <a:spLocks noGrp="1"/>
          </p:cNvSpPr>
          <p:nvPr>
            <p:ph/>
          </p:nvPr>
        </p:nvSpPr>
        <p:spPr>
          <a:xfrm>
            <a:off x="66024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9" name="PlaceHolder 6"/>
          <p:cNvSpPr>
            <a:spLocks noGrp="1"/>
          </p:cNvSpPr>
          <p:nvPr>
            <p:ph/>
          </p:nvPr>
        </p:nvSpPr>
        <p:spPr>
          <a:xfrm>
            <a:off x="428940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100" name="PlaceHolder 7"/>
          <p:cNvSpPr>
            <a:spLocks noGrp="1"/>
          </p:cNvSpPr>
          <p:nvPr>
            <p:ph/>
          </p:nvPr>
        </p:nvSpPr>
        <p:spPr>
          <a:xfrm>
            <a:off x="7918560" y="3801600"/>
            <a:ext cx="34560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20" name="PlaceHolder 2"/>
          <p:cNvSpPr>
            <a:spLocks noGrp="1"/>
          </p:cNvSpPr>
          <p:nvPr>
            <p:ph/>
          </p:nvPr>
        </p:nvSpPr>
        <p:spPr>
          <a:xfrm>
            <a:off x="660240" y="1508040"/>
            <a:ext cx="1073340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22" name="PlaceHolder 2"/>
          <p:cNvSpPr>
            <a:spLocks noGrp="1"/>
          </p:cNvSpPr>
          <p:nvPr>
            <p:ph/>
          </p:nvPr>
        </p:nvSpPr>
        <p:spPr>
          <a:xfrm>
            <a:off x="66024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23" name="PlaceHolder 3"/>
          <p:cNvSpPr>
            <a:spLocks noGrp="1"/>
          </p:cNvSpPr>
          <p:nvPr>
            <p:ph/>
          </p:nvPr>
        </p:nvSpPr>
        <p:spPr>
          <a:xfrm>
            <a:off x="616032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571680" y="344520"/>
            <a:ext cx="11296440" cy="28249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27"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28" name="PlaceHolder 3"/>
          <p:cNvSpPr>
            <a:spLocks noGrp="1"/>
          </p:cNvSpPr>
          <p:nvPr>
            <p:ph/>
          </p:nvPr>
        </p:nvSpPr>
        <p:spPr>
          <a:xfrm>
            <a:off x="616032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29" name="PlaceHolder 4"/>
          <p:cNvSpPr>
            <a:spLocks noGrp="1"/>
          </p:cNvSpPr>
          <p:nvPr>
            <p:ph/>
          </p:nvPr>
        </p:nvSpPr>
        <p:spPr>
          <a:xfrm>
            <a:off x="66024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31" name="PlaceHolder 2"/>
          <p:cNvSpPr>
            <a:spLocks noGrp="1"/>
          </p:cNvSpPr>
          <p:nvPr>
            <p:ph/>
          </p:nvPr>
        </p:nvSpPr>
        <p:spPr>
          <a:xfrm>
            <a:off x="660240" y="1508040"/>
            <a:ext cx="5237640" cy="439056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32"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33" name="PlaceHolder 4"/>
          <p:cNvSpPr>
            <a:spLocks noGrp="1"/>
          </p:cNvSpPr>
          <p:nvPr>
            <p:ph/>
          </p:nvPr>
        </p:nvSpPr>
        <p:spPr>
          <a:xfrm>
            <a:off x="6160320" y="380160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71680" y="344520"/>
            <a:ext cx="11296440" cy="609120"/>
          </a:xfrm>
          <a:prstGeom prst="rect">
            <a:avLst/>
          </a:prstGeom>
          <a:noFill/>
          <a:ln w="0">
            <a:noFill/>
          </a:ln>
        </p:spPr>
        <p:txBody>
          <a:bodyPr lIns="0" rIns="0" tIns="0" bIns="0" anchor="ctr">
            <a:noAutofit/>
          </a:bodyPr>
          <a:p>
            <a:pPr indent="0">
              <a:buNone/>
            </a:pPr>
            <a:endParaRPr b="0" lang="en-US" sz="2400" spc="-1" strike="noStrike">
              <a:solidFill>
                <a:srgbClr val="000000"/>
              </a:solidFill>
              <a:latin typeface="Arial"/>
            </a:endParaRPr>
          </a:p>
        </p:txBody>
      </p:sp>
      <p:sp>
        <p:nvSpPr>
          <p:cNvPr id="35" name="PlaceHolder 2"/>
          <p:cNvSpPr>
            <a:spLocks noGrp="1"/>
          </p:cNvSpPr>
          <p:nvPr>
            <p:ph/>
          </p:nvPr>
        </p:nvSpPr>
        <p:spPr>
          <a:xfrm>
            <a:off x="66024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36" name="PlaceHolder 3"/>
          <p:cNvSpPr>
            <a:spLocks noGrp="1"/>
          </p:cNvSpPr>
          <p:nvPr>
            <p:ph/>
          </p:nvPr>
        </p:nvSpPr>
        <p:spPr>
          <a:xfrm>
            <a:off x="6160320" y="1508040"/>
            <a:ext cx="523764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
        <p:nvSpPr>
          <p:cNvPr id="37" name="PlaceHolder 4"/>
          <p:cNvSpPr>
            <a:spLocks noGrp="1"/>
          </p:cNvSpPr>
          <p:nvPr>
            <p:ph/>
          </p:nvPr>
        </p:nvSpPr>
        <p:spPr>
          <a:xfrm>
            <a:off x="660240" y="3801600"/>
            <a:ext cx="10733400" cy="2094120"/>
          </a:xfrm>
          <a:prstGeom prst="rect">
            <a:avLst/>
          </a:prstGeom>
          <a:noFill/>
          <a:ln w="0">
            <a:noFill/>
          </a:ln>
        </p:spPr>
        <p:txBody>
          <a:bodyPr lIns="0" rIns="0" tIns="0" bIns="0" anchor="t">
            <a:normAutofit/>
          </a:bodyPr>
          <a:p>
            <a:pPr indent="0">
              <a:spcBef>
                <a:spcPts val="1417"/>
              </a:spcBef>
              <a:buNone/>
            </a:pPr>
            <a:endParaRPr b="1"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3.png"/><Relationship Id="rId7" Type="http://schemas.openxmlformats.org/officeDocument/2006/relationships/image" Target="../media/image1.wmf"/><Relationship Id="rId8" Type="http://schemas.openxmlformats.org/officeDocument/2006/relationships/image" Target="../media/image4.jpe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12" hidden="1"/>
          <p:cNvSpPr/>
          <p:nvPr/>
        </p:nvSpPr>
        <p:spPr>
          <a:xfrm>
            <a:off x="0" y="6035760"/>
            <a:ext cx="12191760" cy="815760"/>
          </a:xfrm>
          <a:prstGeom prst="rect">
            <a:avLst/>
          </a:prstGeom>
          <a:solidFill>
            <a:srgbClr val="1d2f68"/>
          </a:solidFill>
          <a:ln w="9525">
            <a:solidFill>
              <a:srgbClr val="1d2f68"/>
            </a:solidFill>
            <a:miter/>
          </a:ln>
        </p:spPr>
        <p:style>
          <a:lnRef idx="0"/>
          <a:fillRef idx="0"/>
          <a:effectRef idx="0"/>
          <a:fontRef idx="minor"/>
        </p:style>
        <p:txBody>
          <a:bodyPr wrap="none" lIns="90000" rIns="90000" tIns="45000" bIns="45000" anchor="ctr">
            <a:noAutofit/>
          </a:bodyPr>
          <a:p>
            <a:pPr>
              <a:lnSpc>
                <a:spcPct val="100000"/>
              </a:lnSpc>
              <a:spcBef>
                <a:spcPts val="1199"/>
              </a:spcBef>
            </a:pPr>
            <a:endParaRPr b="0" lang="en-US" sz="2400" spc="-1" strike="noStrike">
              <a:solidFill>
                <a:srgbClr val="000000"/>
              </a:solidFill>
              <a:latin typeface="Arial"/>
            </a:endParaRPr>
          </a:p>
        </p:txBody>
      </p:sp>
      <p:grpSp>
        <p:nvGrpSpPr>
          <p:cNvPr id="1" name="Group 25"/>
          <p:cNvGrpSpPr/>
          <p:nvPr/>
        </p:nvGrpSpPr>
        <p:grpSpPr>
          <a:xfrm>
            <a:off x="7205040" y="6126120"/>
            <a:ext cx="2269080" cy="659880"/>
            <a:chOff x="7205040" y="6126120"/>
            <a:chExt cx="2269080" cy="659880"/>
          </a:xfrm>
        </p:grpSpPr>
        <p:pic>
          <p:nvPicPr>
            <p:cNvPr id="2" name="Picture 26" descr=""/>
            <p:cNvPicPr/>
            <p:nvPr/>
          </p:nvPicPr>
          <p:blipFill>
            <a:blip r:embed="rId2"/>
            <a:stretch/>
          </p:blipFill>
          <p:spPr>
            <a:xfrm>
              <a:off x="7205040" y="6126120"/>
              <a:ext cx="797760" cy="659880"/>
            </a:xfrm>
            <a:prstGeom prst="rect">
              <a:avLst/>
            </a:prstGeom>
            <a:ln w="0">
              <a:noFill/>
            </a:ln>
          </p:spPr>
        </p:pic>
        <p:sp>
          <p:nvSpPr>
            <p:cNvPr id="3" name="Text Box 27"/>
            <p:cNvSpPr/>
            <p:nvPr/>
          </p:nvSpPr>
          <p:spPr>
            <a:xfrm>
              <a:off x="8115120" y="6265800"/>
              <a:ext cx="1359000" cy="399240"/>
            </a:xfrm>
            <a:prstGeom prst="rect">
              <a:avLst/>
            </a:prstGeom>
            <a:noFill/>
            <a:ln w="0">
              <a:noFill/>
            </a:ln>
          </p:spPr>
          <p:style>
            <a:lnRef idx="0"/>
            <a:fillRef idx="0"/>
            <a:effectRef idx="0"/>
            <a:fontRef idx="minor"/>
          </p:style>
          <p:txBody>
            <a:bodyPr wrap="none" lIns="90000" rIns="90000" tIns="45000" bIns="45000" anchor="t">
              <a:spAutoFit/>
            </a:bodyPr>
            <a:p>
              <a:pPr>
                <a:lnSpc>
                  <a:spcPct val="85000"/>
                </a:lnSpc>
              </a:pPr>
              <a:r>
                <a:rPr b="1" lang="en-US" sz="1200" spc="-1" strike="noStrike">
                  <a:solidFill>
                    <a:srgbClr val="ffffff"/>
                  </a:solidFill>
                  <a:latin typeface="Arial"/>
                </a:rPr>
                <a:t>Federal Aviation</a:t>
              </a:r>
              <a:endParaRPr b="0" lang="en-US" sz="1200" spc="-1" strike="noStrike">
                <a:solidFill>
                  <a:srgbClr val="000000"/>
                </a:solidFill>
                <a:latin typeface="Arial"/>
              </a:endParaRPr>
            </a:p>
            <a:p>
              <a:pPr>
                <a:lnSpc>
                  <a:spcPct val="85000"/>
                </a:lnSpc>
              </a:pPr>
              <a:r>
                <a:rPr b="1" lang="en-US" sz="1200" spc="-1" strike="noStrike">
                  <a:solidFill>
                    <a:srgbClr val="ffffff"/>
                  </a:solidFill>
                  <a:latin typeface="Arial"/>
                </a:rPr>
                <a:t>Administration</a:t>
              </a:r>
              <a:endParaRPr b="0" lang="en-US" sz="1200" spc="-1" strike="noStrike">
                <a:solidFill>
                  <a:srgbClr val="000000"/>
                </a:solidFill>
                <a:latin typeface="Arial"/>
              </a:endParaRPr>
            </a:p>
          </p:txBody>
        </p:sp>
      </p:grpSp>
      <p:sp>
        <p:nvSpPr>
          <p:cNvPr id="4" name="Text Box 29" hidden="1"/>
          <p:cNvSpPr/>
          <p:nvPr/>
        </p:nvSpPr>
        <p:spPr>
          <a:xfrm>
            <a:off x="599040" y="6205680"/>
            <a:ext cx="637920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en-US" sz="1200" spc="-1" strike="noStrike">
                <a:solidFill>
                  <a:srgbClr val="c0c0c0"/>
                </a:solidFill>
                <a:latin typeface="Arial"/>
              </a:rPr>
              <a:t>&lt;Presentation Title – Change on Master Slide&gt;</a:t>
            </a:r>
            <a:endParaRPr b="0" lang="en-US" sz="1200" spc="-1" strike="noStrike">
              <a:solidFill>
                <a:srgbClr val="000000"/>
              </a:solidFill>
              <a:latin typeface="Arial"/>
            </a:endParaRPr>
          </a:p>
        </p:txBody>
      </p:sp>
      <p:sp>
        <p:nvSpPr>
          <p:cNvPr id="5" name="Text Box 30" hidden="1"/>
          <p:cNvSpPr/>
          <p:nvPr/>
        </p:nvSpPr>
        <p:spPr>
          <a:xfrm>
            <a:off x="588600" y="6384960"/>
            <a:ext cx="49863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0" lang="en-US" sz="1200" spc="-1" strike="noStrike">
                <a:solidFill>
                  <a:srgbClr val="c0c0c0"/>
                </a:solidFill>
                <a:latin typeface="Arial"/>
              </a:rPr>
              <a:t>&lt;Date of Presentation – Change on Master Slide&gt;</a:t>
            </a:r>
            <a:endParaRPr b="0" lang="en-US" sz="1200" spc="-1" strike="noStrike">
              <a:solidFill>
                <a:srgbClr val="000000"/>
              </a:solidFill>
              <a:latin typeface="Arial"/>
            </a:endParaRPr>
          </a:p>
        </p:txBody>
      </p:sp>
      <p:pic>
        <p:nvPicPr>
          <p:cNvPr id="6" name="Picture 5" descr="C:\Documents and Settings\Charles\Application Data\Microsoft\Media Catalog\FAAST_PPT_BtmGrphc.bmp"/>
          <p:cNvPicPr/>
          <p:nvPr/>
        </p:nvPicPr>
        <p:blipFill>
          <a:blip r:embed="rId3"/>
          <a:srcRect l="0" t="0" r="9823" b="0"/>
          <a:stretch/>
        </p:blipFill>
        <p:spPr>
          <a:xfrm>
            <a:off x="0" y="5760720"/>
            <a:ext cx="12191760" cy="303480"/>
          </a:xfrm>
          <a:prstGeom prst="rect">
            <a:avLst/>
          </a:prstGeom>
          <a:ln w="0">
            <a:noFill/>
          </a:ln>
        </p:spPr>
      </p:pic>
      <p:pic>
        <p:nvPicPr>
          <p:cNvPr id="7" name="Picture 5" descr="C:\Documents and Settings\Charles\Application Data\Microsoft\Media Catalog\FAAST_PPT_BtmGrphc.bmp"/>
          <p:cNvPicPr/>
          <p:nvPr/>
        </p:nvPicPr>
        <p:blipFill>
          <a:blip r:embed="rId4"/>
          <a:srcRect l="0" t="0" r="10428" b="1074"/>
          <a:stretch/>
        </p:blipFill>
        <p:spPr>
          <a:xfrm rot="10800000">
            <a:off x="360" y="0"/>
            <a:ext cx="12191760" cy="302760"/>
          </a:xfrm>
          <a:prstGeom prst="rect">
            <a:avLst/>
          </a:prstGeom>
          <a:ln w="0">
            <a:noFill/>
          </a:ln>
        </p:spPr>
      </p:pic>
      <p:sp>
        <p:nvSpPr>
          <p:cNvPr id="8" name="PlaceHolder 1"/>
          <p:cNvSpPr>
            <a:spLocks noGrp="1"/>
          </p:cNvSpPr>
          <p:nvPr>
            <p:ph type="title"/>
          </p:nvPr>
        </p:nvSpPr>
        <p:spPr>
          <a:xfrm>
            <a:off x="303480" y="354240"/>
            <a:ext cx="6734520" cy="1395000"/>
          </a:xfrm>
          <a:prstGeom prst="rect">
            <a:avLst/>
          </a:prstGeom>
          <a:noFill/>
          <a:ln w="0">
            <a:noFill/>
          </a:ln>
        </p:spPr>
        <p:txBody>
          <a:bodyPr numCol="1" spcCol="0" anchor="t">
            <a:noAutofit/>
          </a:bodyPr>
          <a:p>
            <a:pPr indent="0">
              <a:lnSpc>
                <a:spcPct val="100000"/>
              </a:lnSpc>
              <a:buNone/>
            </a:pPr>
            <a:r>
              <a:rPr b="1" lang="en-US" sz="3600" spc="-1" strike="noStrike">
                <a:solidFill>
                  <a:srgbClr val="1d2f68"/>
                </a:solidFill>
                <a:latin typeface="Arial"/>
              </a:rPr>
              <a:t>The National FAA </a:t>
            </a:r>
            <a:r>
              <a:rPr b="1" lang="en-US" sz="3600" spc="-1" strike="noStrike">
                <a:solidFill>
                  <a:srgbClr val="1d2f68"/>
                </a:solidFill>
                <a:latin typeface="Arial"/>
              </a:rPr>
              <a:t>Safety Team Presents</a:t>
            </a:r>
            <a:endParaRPr b="0" lang="en-US" sz="3600" spc="-1" strike="noStrike">
              <a:solidFill>
                <a:srgbClr val="000000"/>
              </a:solidFill>
              <a:latin typeface="Arial"/>
            </a:endParaRPr>
          </a:p>
        </p:txBody>
      </p:sp>
      <p:sp>
        <p:nvSpPr>
          <p:cNvPr id="9" name="Text Box 1051"/>
          <p:cNvSpPr/>
          <p:nvPr/>
        </p:nvSpPr>
        <p:spPr>
          <a:xfrm>
            <a:off x="361080" y="3759480"/>
            <a:ext cx="5412600" cy="1022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pPr>
            <a:r>
              <a:rPr b="0" lang="en-US" sz="1600" spc="-1" strike="noStrike">
                <a:solidFill>
                  <a:srgbClr val="1d2f68"/>
                </a:solidFill>
                <a:latin typeface="Arial"/>
              </a:rPr>
              <a:t>Presented to:</a:t>
            </a:r>
            <a:endParaRPr b="0" lang="en-US" sz="1600" spc="-1" strike="noStrike">
              <a:solidFill>
                <a:srgbClr val="000000"/>
              </a:solidFill>
              <a:latin typeface="Arial"/>
            </a:endParaRPr>
          </a:p>
          <a:p>
            <a:pPr>
              <a:lnSpc>
                <a:spcPct val="100000"/>
              </a:lnSpc>
              <a:spcBef>
                <a:spcPts val="799"/>
              </a:spcBef>
            </a:pPr>
            <a:r>
              <a:rPr b="0" lang="en-US" sz="1600" spc="-1" strike="noStrike">
                <a:solidFill>
                  <a:srgbClr val="1d2f68"/>
                </a:solidFill>
                <a:latin typeface="Arial"/>
              </a:rPr>
              <a:t>By:</a:t>
            </a:r>
            <a:endParaRPr b="0" lang="en-US" sz="1600" spc="-1" strike="noStrike">
              <a:solidFill>
                <a:srgbClr val="000000"/>
              </a:solidFill>
              <a:latin typeface="Arial"/>
            </a:endParaRPr>
          </a:p>
          <a:p>
            <a:pPr>
              <a:lnSpc>
                <a:spcPct val="100000"/>
              </a:lnSpc>
              <a:spcBef>
                <a:spcPts val="799"/>
              </a:spcBef>
            </a:pPr>
            <a:r>
              <a:rPr b="0" lang="en-US" sz="1600" spc="-1" strike="noStrike">
                <a:solidFill>
                  <a:srgbClr val="1d2f68"/>
                </a:solidFill>
                <a:latin typeface="Arial"/>
              </a:rPr>
              <a:t>Date:</a:t>
            </a:r>
            <a:endParaRPr b="0" lang="en-US" sz="1600" spc="-1" strike="noStrike">
              <a:solidFill>
                <a:srgbClr val="000000"/>
              </a:solidFill>
              <a:latin typeface="Arial"/>
            </a:endParaRPr>
          </a:p>
        </p:txBody>
      </p:sp>
      <p:pic>
        <p:nvPicPr>
          <p:cNvPr id="10" name="Picture 2" descr="C:\Users\afs805pc\Documents\Templates\FAAST-line.png"/>
          <p:cNvPicPr/>
          <p:nvPr/>
        </p:nvPicPr>
        <p:blipFill>
          <a:blip r:embed="rId5"/>
          <a:srcRect l="3613" t="0" r="9396" b="0"/>
          <a:stretch/>
        </p:blipFill>
        <p:spPr>
          <a:xfrm rot="10800000">
            <a:off x="360" y="7200"/>
            <a:ext cx="7728120" cy="347040"/>
          </a:xfrm>
          <a:prstGeom prst="rect">
            <a:avLst/>
          </a:prstGeom>
          <a:ln w="0">
            <a:noFill/>
          </a:ln>
        </p:spPr>
      </p:pic>
      <p:pic>
        <p:nvPicPr>
          <p:cNvPr id="11" name="Picture 2" descr="C:\Users\afs805pc\Documents\Templates\FAAST-line.png"/>
          <p:cNvPicPr/>
          <p:nvPr/>
        </p:nvPicPr>
        <p:blipFill>
          <a:blip r:embed="rId6"/>
          <a:srcRect l="3613" t="0" r="9396" b="0"/>
          <a:stretch/>
        </p:blipFill>
        <p:spPr>
          <a:xfrm>
            <a:off x="-42840" y="6512040"/>
            <a:ext cx="12234240" cy="347040"/>
          </a:xfrm>
          <a:prstGeom prst="rect">
            <a:avLst/>
          </a:prstGeom>
          <a:ln w="0">
            <a:noFill/>
          </a:ln>
        </p:spPr>
      </p:pic>
      <p:sp>
        <p:nvSpPr>
          <p:cNvPr id="12" name="Text Box 1071"/>
          <p:cNvSpPr/>
          <p:nvPr/>
        </p:nvSpPr>
        <p:spPr>
          <a:xfrm>
            <a:off x="9585360" y="271440"/>
            <a:ext cx="1942920" cy="555480"/>
          </a:xfrm>
          <a:prstGeom prst="rect">
            <a:avLst/>
          </a:prstGeom>
          <a:noFill/>
          <a:ln w="0">
            <a:noFill/>
          </a:ln>
        </p:spPr>
        <p:style>
          <a:lnRef idx="0"/>
          <a:fillRef idx="0"/>
          <a:effectRef idx="0"/>
          <a:fontRef idx="minor"/>
        </p:style>
        <p:txBody>
          <a:bodyPr wrap="none" lIns="90000" rIns="90000" tIns="45000" bIns="45000" anchor="t">
            <a:spAutoFit/>
          </a:bodyPr>
          <a:p>
            <a:pPr>
              <a:lnSpc>
                <a:spcPct val="85000"/>
              </a:lnSpc>
            </a:pPr>
            <a:r>
              <a:rPr b="1" lang="en-US" sz="1800" spc="-1" strike="noStrike">
                <a:solidFill>
                  <a:srgbClr val="002060"/>
                </a:solidFill>
                <a:latin typeface="Arial"/>
              </a:rPr>
              <a:t>Federal Aviation</a:t>
            </a:r>
            <a:endParaRPr b="0" lang="en-US" sz="1800" spc="-1" strike="noStrike">
              <a:solidFill>
                <a:srgbClr val="000000"/>
              </a:solidFill>
              <a:latin typeface="Arial"/>
            </a:endParaRPr>
          </a:p>
          <a:p>
            <a:pPr>
              <a:lnSpc>
                <a:spcPct val="85000"/>
              </a:lnSpc>
            </a:pPr>
            <a:r>
              <a:rPr b="1" lang="en-US" sz="1800" spc="-1" strike="noStrike">
                <a:solidFill>
                  <a:srgbClr val="002060"/>
                </a:solidFill>
                <a:latin typeface="Arial"/>
              </a:rPr>
              <a:t>Administration</a:t>
            </a:r>
            <a:endParaRPr b="0" lang="en-US" sz="1800" spc="-1" strike="noStrike">
              <a:solidFill>
                <a:srgbClr val="000000"/>
              </a:solidFill>
              <a:latin typeface="Arial"/>
            </a:endParaRPr>
          </a:p>
        </p:txBody>
      </p:sp>
      <p:pic>
        <p:nvPicPr>
          <p:cNvPr id="13" name="Picture 1079" descr=""/>
          <p:cNvPicPr/>
          <p:nvPr/>
        </p:nvPicPr>
        <p:blipFill>
          <a:blip r:embed="rId7"/>
          <a:stretch/>
        </p:blipFill>
        <p:spPr>
          <a:xfrm>
            <a:off x="8136360" y="154080"/>
            <a:ext cx="1007280" cy="909360"/>
          </a:xfrm>
          <a:prstGeom prst="rect">
            <a:avLst/>
          </a:prstGeom>
          <a:ln w="0">
            <a:noFill/>
          </a:ln>
        </p:spPr>
      </p:pic>
      <p:sp>
        <p:nvSpPr>
          <p:cNvPr id="14" name="Rectangle 1026"/>
          <p:cNvSpPr/>
          <p:nvPr/>
        </p:nvSpPr>
        <p:spPr>
          <a:xfrm>
            <a:off x="303480" y="5267520"/>
            <a:ext cx="6040080" cy="1139760"/>
          </a:xfrm>
          <a:prstGeom prst="rect">
            <a:avLst/>
          </a:prstGeom>
          <a:noFill/>
          <a:ln w="0">
            <a:noFill/>
          </a:ln>
        </p:spPr>
        <p:style>
          <a:lnRef idx="0"/>
          <a:fillRef idx="0"/>
          <a:effectRef idx="0"/>
          <a:fontRef idx="minor"/>
        </p:style>
        <p:txBody>
          <a:bodyPr numCol="1" spcCol="0" anchor="t">
            <a:noAutofit/>
          </a:bodyPr>
          <a:p>
            <a:pPr>
              <a:lnSpc>
                <a:spcPct val="100000"/>
              </a:lnSpc>
            </a:pPr>
            <a:r>
              <a:rPr b="1" lang="en-US" sz="2000" spc="-1" strike="noStrike">
                <a:solidFill>
                  <a:srgbClr val="1d2f68"/>
                </a:solidFill>
                <a:latin typeface="Arial"/>
              </a:rPr>
              <a:t>Produced by: </a:t>
            </a:r>
            <a:endParaRPr b="0" lang="en-US" sz="2000" spc="-1" strike="noStrike">
              <a:solidFill>
                <a:srgbClr val="000000"/>
              </a:solidFill>
              <a:latin typeface="Arial"/>
            </a:endParaRPr>
          </a:p>
          <a:p>
            <a:pPr>
              <a:lnSpc>
                <a:spcPct val="100000"/>
              </a:lnSpc>
            </a:pPr>
            <a:r>
              <a:rPr b="1" lang="en-US" sz="2000" spc="-1" strike="noStrike">
                <a:solidFill>
                  <a:srgbClr val="1d2f68"/>
                </a:solidFill>
                <a:latin typeface="Arial"/>
              </a:rPr>
              <a:t>The National FAA Safety Team (FAASTeam)</a:t>
            </a:r>
            <a:endParaRPr b="0" lang="en-US" sz="2000" spc="-1" strike="noStrike">
              <a:solidFill>
                <a:srgbClr val="000000"/>
              </a:solidFill>
              <a:latin typeface="Arial"/>
            </a:endParaRPr>
          </a:p>
        </p:txBody>
      </p:sp>
      <p:pic>
        <p:nvPicPr>
          <p:cNvPr id="15" name="Picture 2" descr="E:\Desktop\My Documents\FAASTeam\O Backup\images\FAAad2_img_2.jpg"/>
          <p:cNvPicPr/>
          <p:nvPr/>
        </p:nvPicPr>
        <p:blipFill>
          <a:blip r:embed="rId8"/>
          <a:stretch/>
        </p:blipFill>
        <p:spPr>
          <a:xfrm>
            <a:off x="6802920" y="2996280"/>
            <a:ext cx="5218200" cy="3286080"/>
          </a:xfrm>
          <a:prstGeom prst="rect">
            <a:avLst/>
          </a:prstGeom>
          <a:ln w="0">
            <a:noFill/>
          </a:ln>
          <a:effectLst>
            <a:outerShdw algn="tl" blurRad="291960" dir="2700000" dist="139498" rotWithShape="0">
              <a:srgbClr val="333333">
                <a:alpha val="65000"/>
              </a:srgbClr>
            </a:outerShdw>
          </a:effectLst>
        </p:spPr>
      </p:pic>
      <p:sp>
        <p:nvSpPr>
          <p:cNvPr id="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1" lang="en-US" sz="2800" spc="-1" strike="noStrike">
                <a:solidFill>
                  <a:srgbClr val="000000"/>
                </a:solidFill>
                <a:latin typeface="Arial"/>
              </a:rPr>
              <a:t>Click to edit the outline text format</a:t>
            </a:r>
            <a:endParaRPr b="1"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Rectangle 12"/>
          <p:cNvSpPr/>
          <p:nvPr/>
        </p:nvSpPr>
        <p:spPr>
          <a:xfrm>
            <a:off x="0" y="6035760"/>
            <a:ext cx="12191760" cy="815760"/>
          </a:xfrm>
          <a:prstGeom prst="rect">
            <a:avLst/>
          </a:prstGeom>
          <a:solidFill>
            <a:srgbClr val="1d2f68"/>
          </a:solidFill>
          <a:ln w="9525">
            <a:solidFill>
              <a:srgbClr val="1d2f68"/>
            </a:solidFill>
            <a:miter/>
          </a:ln>
        </p:spPr>
        <p:style>
          <a:lnRef idx="0"/>
          <a:fillRef idx="0"/>
          <a:effectRef idx="0"/>
          <a:fontRef idx="minor"/>
        </p:style>
        <p:txBody>
          <a:bodyPr wrap="none" lIns="90000" rIns="90000" tIns="45000" bIns="45000" anchor="ctr">
            <a:noAutofit/>
          </a:bodyPr>
          <a:p>
            <a:pPr>
              <a:lnSpc>
                <a:spcPct val="100000"/>
              </a:lnSpc>
              <a:spcBef>
                <a:spcPts val="1199"/>
              </a:spcBef>
            </a:pPr>
            <a:endParaRPr b="0" lang="en-US" sz="2400" spc="-1" strike="noStrike">
              <a:solidFill>
                <a:srgbClr val="000000"/>
              </a:solidFill>
              <a:latin typeface="Arial"/>
            </a:endParaRPr>
          </a:p>
        </p:txBody>
      </p:sp>
      <p:grpSp>
        <p:nvGrpSpPr>
          <p:cNvPr id="54" name="Group 25"/>
          <p:cNvGrpSpPr/>
          <p:nvPr/>
        </p:nvGrpSpPr>
        <p:grpSpPr>
          <a:xfrm>
            <a:off x="7205040" y="6126120"/>
            <a:ext cx="2269080" cy="659880"/>
            <a:chOff x="7205040" y="6126120"/>
            <a:chExt cx="2269080" cy="659880"/>
          </a:xfrm>
        </p:grpSpPr>
        <p:pic>
          <p:nvPicPr>
            <p:cNvPr id="55" name="Picture 26" descr=""/>
            <p:cNvPicPr/>
            <p:nvPr/>
          </p:nvPicPr>
          <p:blipFill>
            <a:blip r:embed="rId2"/>
            <a:stretch/>
          </p:blipFill>
          <p:spPr>
            <a:xfrm>
              <a:off x="7205040" y="6126120"/>
              <a:ext cx="797760" cy="659880"/>
            </a:xfrm>
            <a:prstGeom prst="rect">
              <a:avLst/>
            </a:prstGeom>
            <a:ln w="0">
              <a:noFill/>
            </a:ln>
          </p:spPr>
        </p:pic>
        <p:sp>
          <p:nvSpPr>
            <p:cNvPr id="56" name="Text Box 27"/>
            <p:cNvSpPr/>
            <p:nvPr/>
          </p:nvSpPr>
          <p:spPr>
            <a:xfrm>
              <a:off x="8115120" y="6265800"/>
              <a:ext cx="1359000" cy="399240"/>
            </a:xfrm>
            <a:prstGeom prst="rect">
              <a:avLst/>
            </a:prstGeom>
            <a:noFill/>
            <a:ln w="0">
              <a:noFill/>
            </a:ln>
          </p:spPr>
          <p:style>
            <a:lnRef idx="0"/>
            <a:fillRef idx="0"/>
            <a:effectRef idx="0"/>
            <a:fontRef idx="minor"/>
          </p:style>
          <p:txBody>
            <a:bodyPr wrap="none" lIns="90000" rIns="90000" tIns="45000" bIns="45000" anchor="t">
              <a:spAutoFit/>
            </a:bodyPr>
            <a:p>
              <a:pPr>
                <a:lnSpc>
                  <a:spcPct val="85000"/>
                </a:lnSpc>
              </a:pPr>
              <a:r>
                <a:rPr b="1" lang="en-US" sz="1200" spc="-1" strike="noStrike">
                  <a:solidFill>
                    <a:srgbClr val="ffffff"/>
                  </a:solidFill>
                  <a:latin typeface="Arial"/>
                </a:rPr>
                <a:t>Federal Aviation</a:t>
              </a:r>
              <a:endParaRPr b="0" lang="en-US" sz="1200" spc="-1" strike="noStrike">
                <a:solidFill>
                  <a:srgbClr val="000000"/>
                </a:solidFill>
                <a:latin typeface="Arial"/>
              </a:endParaRPr>
            </a:p>
            <a:p>
              <a:pPr>
                <a:lnSpc>
                  <a:spcPct val="85000"/>
                </a:lnSpc>
              </a:pPr>
              <a:r>
                <a:rPr b="1" lang="en-US" sz="1200" spc="-1" strike="noStrike">
                  <a:solidFill>
                    <a:srgbClr val="ffffff"/>
                  </a:solidFill>
                  <a:latin typeface="Arial"/>
                </a:rPr>
                <a:t>Administration</a:t>
              </a:r>
              <a:endParaRPr b="0" lang="en-US" sz="1200" spc="-1" strike="noStrike">
                <a:solidFill>
                  <a:srgbClr val="000000"/>
                </a:solidFill>
                <a:latin typeface="Arial"/>
              </a:endParaRPr>
            </a:p>
          </p:txBody>
        </p:sp>
      </p:grpSp>
      <p:sp>
        <p:nvSpPr>
          <p:cNvPr id="57" name="Text Box 29" hidden="1"/>
          <p:cNvSpPr/>
          <p:nvPr/>
        </p:nvSpPr>
        <p:spPr>
          <a:xfrm>
            <a:off x="599040" y="6205680"/>
            <a:ext cx="637920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en-US" sz="1200" spc="-1" strike="noStrike">
                <a:solidFill>
                  <a:srgbClr val="c0c0c0"/>
                </a:solidFill>
                <a:latin typeface="Arial"/>
              </a:rPr>
              <a:t>&lt;Presentation Title – Change on Master Slide&gt;</a:t>
            </a:r>
            <a:endParaRPr b="0" lang="en-US" sz="1200" spc="-1" strike="noStrike">
              <a:solidFill>
                <a:srgbClr val="000000"/>
              </a:solidFill>
              <a:latin typeface="Arial"/>
            </a:endParaRPr>
          </a:p>
        </p:txBody>
      </p:sp>
      <p:sp>
        <p:nvSpPr>
          <p:cNvPr id="58" name="Text Box 30" hidden="1"/>
          <p:cNvSpPr/>
          <p:nvPr/>
        </p:nvSpPr>
        <p:spPr>
          <a:xfrm>
            <a:off x="588600" y="6384960"/>
            <a:ext cx="49863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0" lang="en-US" sz="1200" spc="-1" strike="noStrike">
                <a:solidFill>
                  <a:srgbClr val="c0c0c0"/>
                </a:solidFill>
                <a:latin typeface="Arial"/>
              </a:rPr>
              <a:t>&lt;Date of Presentation – Change on Master Slide&gt;</a:t>
            </a:r>
            <a:endParaRPr b="0" lang="en-US" sz="1200" spc="-1" strike="noStrike">
              <a:solidFill>
                <a:srgbClr val="000000"/>
              </a:solidFill>
              <a:latin typeface="Arial"/>
            </a:endParaRPr>
          </a:p>
        </p:txBody>
      </p:sp>
      <p:pic>
        <p:nvPicPr>
          <p:cNvPr id="59" name="Picture 5" descr="C:\Documents and Settings\Charles\Application Data\Microsoft\Media Catalog\FAAST_PPT_BtmGrphc.bmp"/>
          <p:cNvPicPr/>
          <p:nvPr/>
        </p:nvPicPr>
        <p:blipFill>
          <a:blip r:embed="rId3"/>
          <a:srcRect l="0" t="0" r="9823" b="0"/>
          <a:stretch/>
        </p:blipFill>
        <p:spPr>
          <a:xfrm>
            <a:off x="0" y="5760720"/>
            <a:ext cx="12191760" cy="303480"/>
          </a:xfrm>
          <a:prstGeom prst="rect">
            <a:avLst/>
          </a:prstGeom>
          <a:ln w="0">
            <a:noFill/>
          </a:ln>
        </p:spPr>
      </p:pic>
      <p:pic>
        <p:nvPicPr>
          <p:cNvPr id="60" name="Picture 5" descr="C:\Documents and Settings\Charles\Application Data\Microsoft\Media Catalog\FAAST_PPT_BtmGrphc.bmp"/>
          <p:cNvPicPr/>
          <p:nvPr/>
        </p:nvPicPr>
        <p:blipFill>
          <a:blip r:embed="rId4"/>
          <a:srcRect l="0" t="0" r="10428" b="1074"/>
          <a:stretch/>
        </p:blipFill>
        <p:spPr>
          <a:xfrm rot="10800000">
            <a:off x="360" y="0"/>
            <a:ext cx="12191760" cy="302760"/>
          </a:xfrm>
          <a:prstGeom prst="rect">
            <a:avLst/>
          </a:prstGeom>
          <a:ln w="0">
            <a:noFill/>
          </a:ln>
        </p:spPr>
      </p:pic>
      <p:sp>
        <p:nvSpPr>
          <p:cNvPr id="61"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Click to edit Master title style</a:t>
            </a:r>
            <a:endParaRPr b="0" lang="en-US" sz="4000" spc="-1" strike="noStrike">
              <a:solidFill>
                <a:srgbClr val="000000"/>
              </a:solidFill>
              <a:latin typeface="Arial"/>
            </a:endParaRPr>
          </a:p>
        </p:txBody>
      </p:sp>
      <p:sp>
        <p:nvSpPr>
          <p:cNvPr id="62" name="PlaceHolder 2"/>
          <p:cNvSpPr>
            <a:spLocks noGrp="1"/>
          </p:cNvSpPr>
          <p:nvPr>
            <p:ph type="body"/>
          </p:nvPr>
        </p:nvSpPr>
        <p:spPr>
          <a:xfrm>
            <a:off x="660240" y="1508040"/>
            <a:ext cx="107334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Click to edit Master text styles</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Second level</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rPr>
              <a:t>Third level</a:t>
            </a:r>
            <a:endParaRPr b="0" lang="en-US" sz="2000" spc="-1" strike="noStrike">
              <a:solidFill>
                <a:srgbClr val="000000"/>
              </a:solidFill>
              <a:latin typeface="Arial"/>
            </a:endParaRPr>
          </a:p>
          <a:p>
            <a:pPr lvl="3" marL="1600200" indent="-228600">
              <a:lnSpc>
                <a:spcPct val="100000"/>
              </a:lnSpc>
              <a:spcBef>
                <a:spcPts val="360"/>
              </a:spcBef>
              <a:buClr>
                <a:srgbClr val="000000"/>
              </a:buClr>
              <a:buFont typeface="Symbol" charset="2"/>
              <a:buChar char=""/>
            </a:pPr>
            <a:r>
              <a:rPr b="0" lang="en-US" sz="1800" spc="-1" strike="noStrike">
                <a:solidFill>
                  <a:srgbClr val="000000"/>
                </a:solidFill>
                <a:latin typeface="Arial"/>
              </a:rPr>
              <a:t>Fourth level</a:t>
            </a:r>
            <a:endParaRPr b="0" lang="en-US" sz="1800" spc="-1" strike="noStrike">
              <a:solidFill>
                <a:srgbClr val="000000"/>
              </a:solidFill>
              <a:latin typeface="Arial"/>
            </a:endParaRPr>
          </a:p>
          <a:p>
            <a:pPr lvl="4" marL="2057400" indent="-228600">
              <a:lnSpc>
                <a:spcPct val="100000"/>
              </a:lnSpc>
              <a:spcBef>
                <a:spcPts val="360"/>
              </a:spcBef>
              <a:buClr>
                <a:srgbClr val="000000"/>
              </a:buClr>
              <a:buFont typeface="StarSymbol"/>
              <a:buChar char="»"/>
            </a:pPr>
            <a:r>
              <a:rPr b="0" lang="en-US" sz="1800" spc="-1" strike="noStrike">
                <a:solidFill>
                  <a:srgbClr val="000000"/>
                </a:solidFill>
                <a:latin typeface="Arial"/>
              </a:rPr>
              <a:t>Fifth level</a:t>
            </a:r>
            <a:endParaRPr b="0" lang="en-US" sz="1800" spc="-1" strike="noStrike">
              <a:solidFill>
                <a:srgbClr val="000000"/>
              </a:solidFill>
              <a:latin typeface="Arial"/>
            </a:endParaRPr>
          </a:p>
        </p:txBody>
      </p:sp>
      <p:sp>
        <p:nvSpPr>
          <p:cNvPr id="63" name="PlaceHolder 3"/>
          <p:cNvSpPr>
            <a:spLocks noGrp="1"/>
          </p:cNvSpPr>
          <p:nvPr>
            <p:ph type="dt" idx="1"/>
          </p:nvPr>
        </p:nvSpPr>
        <p:spPr>
          <a:xfrm>
            <a:off x="679320" y="6248520"/>
            <a:ext cx="2316240" cy="456840"/>
          </a:xfrm>
          <a:prstGeom prst="rect">
            <a:avLst/>
          </a:prstGeom>
          <a:noFill/>
          <a:ln w="0">
            <a:noFill/>
          </a:ln>
        </p:spPr>
        <p:txBody>
          <a:bodyPr numCol="1" spcCol="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64" name="PlaceHolder 4"/>
          <p:cNvSpPr>
            <a:spLocks noGrp="1"/>
          </p:cNvSpPr>
          <p:nvPr>
            <p:ph type="ftr" idx="2"/>
          </p:nvPr>
        </p:nvSpPr>
        <p:spPr>
          <a:xfrm>
            <a:off x="3085920" y="6248520"/>
            <a:ext cx="3860280" cy="456840"/>
          </a:xfrm>
          <a:prstGeom prst="rect">
            <a:avLst/>
          </a:prstGeom>
          <a:noFill/>
          <a:ln w="0">
            <a:noFill/>
          </a:ln>
        </p:spPr>
        <p:txBody>
          <a:bodyPr numCol="1" spcCol="0" anchor="t">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hyperlink" Target="https://tinyurl.com/yjn5kdsp" TargetMode="External"/><Relationship Id="rId3" Type="http://schemas.openxmlformats.org/officeDocument/2006/relationships/image" Target="../media/image21.png"/><Relationship Id="rId4" Type="http://schemas.openxmlformats.org/officeDocument/2006/relationships/slideLayout" Target="../slideLayouts/slideLayout13.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jpeg"/><Relationship Id="rId4" Type="http://schemas.openxmlformats.org/officeDocument/2006/relationships/slideLayout" Target="../slideLayouts/slideLayout13.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hyperlink" Target="https://bit.ly/3wO1wMu" TargetMode="External"/><Relationship Id="rId2" Type="http://schemas.openxmlformats.org/officeDocument/2006/relationships/hyperlink" Target="http://faasafety.gov/WINGS" TargetMode="Externa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slideLayout" Target="../slideLayouts/slideLayout13.xml"/><Relationship Id="rId7"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jpeg"/><Relationship Id="rId4" Type="http://schemas.openxmlformats.org/officeDocument/2006/relationships/slideLayout" Target="../slideLayouts/slideLayout13.xml"/><Relationship Id="rId5" Type="http://schemas.openxmlformats.org/officeDocument/2006/relationships/notesSlide" Target="../notesSlides/notesSlide28.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390600" y="397080"/>
            <a:ext cx="4939920" cy="1395000"/>
          </a:xfrm>
          <a:prstGeom prst="rect">
            <a:avLst/>
          </a:prstGeom>
          <a:noFill/>
          <a:ln w="0">
            <a:noFill/>
          </a:ln>
        </p:spPr>
        <p:txBody>
          <a:bodyPr numCol="1" spcCol="0" anchor="t">
            <a:noAutofit/>
          </a:bodyPr>
          <a:p>
            <a:pPr indent="0">
              <a:lnSpc>
                <a:spcPct val="100000"/>
              </a:lnSpc>
              <a:buNone/>
            </a:pPr>
            <a:r>
              <a:rPr b="1" lang="en-US" sz="3600" spc="-1" strike="noStrike">
                <a:solidFill>
                  <a:srgbClr val="1d2f68"/>
                </a:solidFill>
                <a:latin typeface="Arial"/>
              </a:rPr>
              <a:t>The National FAA Safety Team Presents</a:t>
            </a:r>
            <a:endParaRPr b="0" lang="en-US" sz="3600" spc="-1" strike="noStrike">
              <a:solidFill>
                <a:srgbClr val="000000"/>
              </a:solidFill>
              <a:latin typeface="Arial"/>
            </a:endParaRPr>
          </a:p>
        </p:txBody>
      </p:sp>
      <p:sp>
        <p:nvSpPr>
          <p:cNvPr id="108" name="PlaceHolder 2"/>
          <p:cNvSpPr>
            <a:spLocks noGrp="1"/>
          </p:cNvSpPr>
          <p:nvPr>
            <p:ph type="subTitle"/>
          </p:nvPr>
        </p:nvSpPr>
        <p:spPr>
          <a:xfrm>
            <a:off x="496080" y="1792440"/>
            <a:ext cx="4604400" cy="1615320"/>
          </a:xfrm>
          <a:prstGeom prst="rect">
            <a:avLst/>
          </a:prstGeom>
          <a:noFill/>
          <a:ln w="0">
            <a:noFill/>
          </a:ln>
        </p:spPr>
        <p:txBody>
          <a:bodyPr numCol="1" spcCol="0" anchor="t">
            <a:noAutofit/>
          </a:bodyPr>
          <a:p>
            <a:pPr indent="0">
              <a:lnSpc>
                <a:spcPct val="100000"/>
              </a:lnSpc>
              <a:spcBef>
                <a:spcPts val="641"/>
              </a:spcBef>
              <a:buNone/>
              <a:tabLst>
                <a:tab algn="l" pos="0"/>
              </a:tabLst>
            </a:pPr>
            <a:r>
              <a:rPr b="1" lang="en-US" sz="3200" spc="-1" strike="noStrike">
                <a:solidFill>
                  <a:srgbClr val="808080"/>
                </a:solidFill>
                <a:latin typeface="Arial"/>
              </a:rPr>
              <a:t>Topic of the Month</a:t>
            </a:r>
            <a:br>
              <a:rPr sz="3200"/>
            </a:br>
            <a:r>
              <a:rPr b="1" lang="en-US" sz="3200" spc="-1" strike="noStrike">
                <a:solidFill>
                  <a:srgbClr val="808080"/>
                </a:solidFill>
                <a:latin typeface="Arial"/>
              </a:rPr>
              <a:t>July</a:t>
            </a:r>
            <a:r>
              <a:rPr b="1" lang="en-US" sz="3200" spc="-1" strike="noStrike">
                <a:solidFill>
                  <a:srgbClr val="808080"/>
                </a:solidFill>
                <a:latin typeface="Arial"/>
              </a:rPr>
              <a:t>	</a:t>
            </a:r>
            <a:endParaRPr b="0" lang="en-US" sz="3200" spc="-1" strike="noStrike">
              <a:solidFill>
                <a:srgbClr val="000000"/>
              </a:solidFill>
              <a:latin typeface="Arial"/>
            </a:endParaRPr>
          </a:p>
          <a:p>
            <a:pPr indent="0">
              <a:lnSpc>
                <a:spcPct val="100000"/>
              </a:lnSpc>
              <a:spcBef>
                <a:spcPts val="641"/>
              </a:spcBef>
              <a:buNone/>
              <a:tabLst>
                <a:tab algn="l" pos="0"/>
              </a:tabLst>
            </a:pPr>
            <a:r>
              <a:rPr b="1" lang="en-US" sz="3200" spc="-1" strike="noStrike">
                <a:solidFill>
                  <a:srgbClr val="808080"/>
                </a:solidFill>
                <a:latin typeface="Arial"/>
              </a:rPr>
              <a:t>Short Field Operations</a:t>
            </a:r>
            <a:endParaRPr b="0" lang="en-US" sz="3200" spc="-1" strike="noStrike">
              <a:solidFill>
                <a:srgbClr val="000000"/>
              </a:solidFill>
              <a:latin typeface="Arial"/>
            </a:endParaRPr>
          </a:p>
          <a:p>
            <a:pPr indent="0">
              <a:lnSpc>
                <a:spcPct val="100000"/>
              </a:lnSpc>
              <a:spcBef>
                <a:spcPts val="641"/>
              </a:spcBef>
              <a:buNone/>
              <a:tabLst>
                <a:tab algn="l" pos="0"/>
              </a:tabLst>
            </a:pPr>
            <a:endParaRPr b="0" lang="en-US" sz="3200" spc="-1" strike="noStrike">
              <a:solidFill>
                <a:srgbClr val="000000"/>
              </a:solidFill>
              <a:latin typeface="Arial"/>
            </a:endParaRPr>
          </a:p>
        </p:txBody>
      </p:sp>
      <p:sp>
        <p:nvSpPr>
          <p:cNvPr id="109" name="Text Box 17"/>
          <p:cNvSpPr/>
          <p:nvPr/>
        </p:nvSpPr>
        <p:spPr>
          <a:xfrm>
            <a:off x="3367800" y="3775680"/>
            <a:ext cx="3465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pPr>
            <a:r>
              <a:rPr b="0" lang="en-US" sz="1600" spc="-1" strike="noStrike">
                <a:solidFill>
                  <a:srgbClr val="000000"/>
                </a:solidFill>
                <a:latin typeface="Arial"/>
              </a:rPr>
              <a:t>KFNL Pilots</a:t>
            </a:r>
            <a:endParaRPr b="0" lang="en-US" sz="1600" spc="-1" strike="noStrike">
              <a:solidFill>
                <a:srgbClr val="000000"/>
              </a:solidFill>
              <a:latin typeface="Arial"/>
            </a:endParaRPr>
          </a:p>
        </p:txBody>
      </p:sp>
      <p:sp>
        <p:nvSpPr>
          <p:cNvPr id="110" name="Text Box 18"/>
          <p:cNvSpPr/>
          <p:nvPr/>
        </p:nvSpPr>
        <p:spPr>
          <a:xfrm>
            <a:off x="3367800" y="4161240"/>
            <a:ext cx="3465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pPr>
            <a:r>
              <a:rPr b="0" lang="en-US" sz="1600" spc="-1" strike="noStrike">
                <a:solidFill>
                  <a:srgbClr val="000000"/>
                </a:solidFill>
                <a:latin typeface="Arial"/>
              </a:rPr>
              <a:t>Jer Eberhard</a:t>
            </a:r>
            <a:endParaRPr b="0" lang="en-US" sz="1600" spc="-1" strike="noStrike">
              <a:solidFill>
                <a:srgbClr val="000000"/>
              </a:solidFill>
              <a:latin typeface="Arial"/>
            </a:endParaRPr>
          </a:p>
        </p:txBody>
      </p:sp>
      <p:sp>
        <p:nvSpPr>
          <p:cNvPr id="111" name="Text Box 19"/>
          <p:cNvSpPr/>
          <p:nvPr/>
        </p:nvSpPr>
        <p:spPr>
          <a:xfrm>
            <a:off x="3367800" y="4497840"/>
            <a:ext cx="3465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pPr>
            <a:r>
              <a:rPr b="0" lang="en-US" sz="1600" spc="-1" strike="noStrike">
                <a:solidFill>
                  <a:srgbClr val="000000"/>
                </a:solidFill>
                <a:latin typeface="Arial"/>
              </a:rPr>
              <a:t>May 2026</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Don’t rush the takeoff</a:t>
            </a:r>
            <a:endParaRPr b="0" lang="en-US" sz="4000" spc="-1" strike="noStrike">
              <a:solidFill>
                <a:srgbClr val="000000"/>
              </a:solidFill>
              <a:latin typeface="Arial"/>
            </a:endParaRPr>
          </a:p>
        </p:txBody>
      </p:sp>
      <p:pic>
        <p:nvPicPr>
          <p:cNvPr id="141" name="Picture 7" descr=""/>
          <p:cNvPicPr/>
          <p:nvPr/>
        </p:nvPicPr>
        <p:blipFill>
          <a:blip r:embed="rId1"/>
          <a:srcRect l="2405" t="5862" r="2449" b="6249"/>
          <a:stretch/>
        </p:blipFill>
        <p:spPr>
          <a:xfrm>
            <a:off x="766800" y="1828800"/>
            <a:ext cx="10515240" cy="28756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Short Field </a:t>
            </a:r>
            <a:r>
              <a:rPr b="1" lang="en-US" sz="4000" spc="-1" strike="noStrike">
                <a:solidFill>
                  <a:srgbClr val="1d2f68"/>
                </a:solidFill>
                <a:latin typeface="Arial"/>
                <a:ea typeface="ＭＳ Ｐゴシック"/>
              </a:rPr>
              <a:t>Approach &amp; </a:t>
            </a:r>
            <a:r>
              <a:rPr b="1" lang="en-US" sz="4000" spc="-1" strike="noStrike">
                <a:solidFill>
                  <a:srgbClr val="1d2f68"/>
                </a:solidFill>
                <a:latin typeface="Arial"/>
                <a:ea typeface="ＭＳ Ｐゴシック"/>
              </a:rPr>
              <a:t>Landing</a:t>
            </a:r>
            <a:endParaRPr b="0" lang="en-US" sz="4000" spc="-1" strike="noStrike">
              <a:solidFill>
                <a:srgbClr val="000000"/>
              </a:solidFill>
              <a:latin typeface="Arial"/>
            </a:endParaRPr>
          </a:p>
        </p:txBody>
      </p:sp>
      <p:sp>
        <p:nvSpPr>
          <p:cNvPr id="143" name="PlaceHolder 2"/>
          <p:cNvSpPr>
            <a:spLocks noGrp="1"/>
          </p:cNvSpPr>
          <p:nvPr>
            <p:ph/>
          </p:nvPr>
        </p:nvSpPr>
        <p:spPr>
          <a:xfrm>
            <a:off x="495360" y="987480"/>
            <a:ext cx="6613200" cy="480960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Stabilized short field final approach</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Landing configuration</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Full flaps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1.3vso </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Don’t cut final short</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Go around if not stable</a:t>
            </a:r>
            <a:endParaRPr b="1" lang="en-US" sz="2800" spc="-1" strike="noStrike">
              <a:solidFill>
                <a:srgbClr val="000000"/>
              </a:solidFill>
              <a:latin typeface="Arial"/>
            </a:endParaRPr>
          </a:p>
        </p:txBody>
      </p:sp>
      <p:pic>
        <p:nvPicPr>
          <p:cNvPr id="144" name="Picture 5" descr="Valdez 2011 063"/>
          <p:cNvPicPr/>
          <p:nvPr/>
        </p:nvPicPr>
        <p:blipFill>
          <a:blip r:embed="rId1"/>
          <a:srcRect l="8318" t="16916" r="10749" b="26806"/>
          <a:stretch/>
        </p:blipFill>
        <p:spPr>
          <a:xfrm>
            <a:off x="1191600" y="4059000"/>
            <a:ext cx="3556800" cy="1648080"/>
          </a:xfrm>
          <a:prstGeom prst="rect">
            <a:avLst/>
          </a:prstGeom>
          <a:ln w="0">
            <a:noFill/>
          </a:ln>
          <a:effectLst>
            <a:outerShdw algn="tl" blurRad="291960" dir="2700000" dist="139498" rotWithShape="0">
              <a:srgbClr val="333333">
                <a:alpha val="65000"/>
              </a:srgbClr>
            </a:outerShdw>
          </a:effectLst>
        </p:spPr>
      </p:pic>
      <p:pic>
        <p:nvPicPr>
          <p:cNvPr id="145" name="Content Placeholder 4" descr=""/>
          <p:cNvPicPr/>
          <p:nvPr/>
        </p:nvPicPr>
        <p:blipFill>
          <a:blip r:embed="rId2"/>
          <a:srcRect l="3710" t="1594" r="2175" b="0"/>
          <a:stretch/>
        </p:blipFill>
        <p:spPr>
          <a:xfrm>
            <a:off x="6754680" y="1634040"/>
            <a:ext cx="4851720" cy="40730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How do I know?    Complications!</a:t>
            </a:r>
            <a:endParaRPr b="0" lang="en-US" sz="4000" spc="-1" strike="noStrike">
              <a:solidFill>
                <a:srgbClr val="000000"/>
              </a:solidFill>
              <a:latin typeface="Arial"/>
            </a:endParaRPr>
          </a:p>
        </p:txBody>
      </p:sp>
      <p:pic>
        <p:nvPicPr>
          <p:cNvPr id="147" name="Picture 6" descr="A picture containing outdoor, tree, road, plane&#10;&#10;Description automatically generated"/>
          <p:cNvPicPr/>
          <p:nvPr/>
        </p:nvPicPr>
        <p:blipFill>
          <a:blip r:embed="rId1"/>
          <a:srcRect l="14060" t="0" r="18737" b="25314"/>
          <a:stretch/>
        </p:blipFill>
        <p:spPr>
          <a:xfrm>
            <a:off x="7915680" y="2617200"/>
            <a:ext cx="3952080" cy="2927880"/>
          </a:xfrm>
          <a:prstGeom prst="rect">
            <a:avLst/>
          </a:prstGeom>
          <a:ln w="0">
            <a:noFill/>
          </a:ln>
        </p:spPr>
      </p:pic>
      <p:sp>
        <p:nvSpPr>
          <p:cNvPr id="148" name="Content Placeholder 5"/>
          <p:cNvSpPr txBox="1"/>
          <p:nvPr/>
        </p:nvSpPr>
        <p:spPr>
          <a:xfrm>
            <a:off x="571680" y="953640"/>
            <a:ext cx="107334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Predict performance</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Prove your prediction </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Practice to maintain proficiency</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Weather</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Density Altitude</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Runway Slope</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Obstructions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Aircraft weight</a:t>
            </a:r>
            <a:endParaRPr b="1"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What’s my baseline?</a:t>
            </a:r>
            <a:endParaRPr b="0" lang="en-US" sz="4000" spc="-1" strike="noStrike">
              <a:solidFill>
                <a:srgbClr val="000000"/>
              </a:solidFill>
              <a:latin typeface="Arial"/>
            </a:endParaRPr>
          </a:p>
        </p:txBody>
      </p:sp>
      <p:pic>
        <p:nvPicPr>
          <p:cNvPr id="150" name="Picture 2" descr=""/>
          <p:cNvPicPr/>
          <p:nvPr/>
        </p:nvPicPr>
        <p:blipFill>
          <a:blip r:embed="rId1"/>
          <a:srcRect l="-5992" t="0" r="8073" b="0"/>
          <a:stretch/>
        </p:blipFill>
        <p:spPr>
          <a:xfrm>
            <a:off x="190440" y="1308240"/>
            <a:ext cx="10123920" cy="3573720"/>
          </a:xfrm>
          <a:prstGeom prst="rect">
            <a:avLst/>
          </a:prstGeom>
          <a:ln w="0">
            <a:noFill/>
          </a:ln>
        </p:spPr>
      </p:pic>
      <p:sp>
        <p:nvSpPr>
          <p:cNvPr id="151" name="TextBox 5"/>
          <p:cNvSpPr/>
          <p:nvPr/>
        </p:nvSpPr>
        <p:spPr>
          <a:xfrm>
            <a:off x="3914640" y="4995360"/>
            <a:ext cx="3933360" cy="973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pPr>
            <a:r>
              <a:rPr b="0" lang="en-US" sz="2400" spc="-1" strike="noStrike" u="sng">
                <a:solidFill>
                  <a:srgbClr val="009999"/>
                </a:solidFill>
                <a:uFillTx/>
                <a:latin typeface="Arial"/>
                <a:hlinkClick r:id="rId2"/>
              </a:rPr>
              <a:t>https://tinyurl.com/yjn5kdsp</a:t>
            </a:r>
            <a:endParaRPr b="0" lang="en-US" sz="2400" spc="-1" strike="noStrike">
              <a:solidFill>
                <a:srgbClr val="000000"/>
              </a:solidFill>
              <a:latin typeface="Arial"/>
            </a:endParaRPr>
          </a:p>
          <a:p>
            <a:pPr>
              <a:lnSpc>
                <a:spcPct val="100000"/>
              </a:lnSpc>
              <a:spcBef>
                <a:spcPts val="1199"/>
              </a:spcBef>
            </a:pPr>
            <a:endParaRPr b="0" lang="en-US" sz="2400" spc="-1" strike="noStrike">
              <a:solidFill>
                <a:srgbClr val="000000"/>
              </a:solidFill>
              <a:latin typeface="Arial"/>
            </a:endParaRPr>
          </a:p>
        </p:txBody>
      </p:sp>
      <p:pic>
        <p:nvPicPr>
          <p:cNvPr id="152" name="Picture 7" descr=""/>
          <p:cNvPicPr/>
          <p:nvPr/>
        </p:nvPicPr>
        <p:blipFill>
          <a:blip r:embed="rId3"/>
          <a:stretch/>
        </p:blipFill>
        <p:spPr>
          <a:xfrm>
            <a:off x="10553760" y="4197600"/>
            <a:ext cx="1447560" cy="14785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480960" y="1160640"/>
            <a:ext cx="8049960" cy="457164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Whenever the approach becomes unstable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At or below 1000 ft – IFR</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At or below  500 ft – VFR</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Whenever a landing can’t be made</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Make the decision early</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Stick to it</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Changing your mind is                                          destabilizing</a:t>
            </a:r>
            <a:endParaRPr b="0" lang="en-US" sz="2000" spc="-1" strike="noStrike">
              <a:solidFill>
                <a:srgbClr val="000000"/>
              </a:solidFill>
              <a:latin typeface="Arial"/>
            </a:endParaRPr>
          </a:p>
        </p:txBody>
      </p:sp>
      <p:pic>
        <p:nvPicPr>
          <p:cNvPr id="154" name="Picture 6" descr="IM000610"/>
          <p:cNvPicPr/>
          <p:nvPr/>
        </p:nvPicPr>
        <p:blipFill>
          <a:blip r:embed="rId1"/>
          <a:stretch/>
        </p:blipFill>
        <p:spPr>
          <a:xfrm>
            <a:off x="7796160" y="2562120"/>
            <a:ext cx="3801240" cy="2847600"/>
          </a:xfrm>
          <a:prstGeom prst="rect">
            <a:avLst/>
          </a:prstGeom>
          <a:ln w="0">
            <a:noFill/>
          </a:ln>
          <a:effectLst>
            <a:outerShdw algn="tl" blurRad="291960" dir="2700000" dist="139498" rotWithShape="0">
              <a:srgbClr val="333333">
                <a:alpha val="65000"/>
              </a:srgbClr>
            </a:outerShdw>
          </a:effectLst>
        </p:spPr>
      </p:pic>
      <p:sp>
        <p:nvSpPr>
          <p:cNvPr id="155" name="Title 1"/>
          <p:cNvSpPr/>
          <p:nvPr/>
        </p:nvSpPr>
        <p:spPr>
          <a:xfrm>
            <a:off x="480960" y="346680"/>
            <a:ext cx="8472240" cy="609120"/>
          </a:xfrm>
          <a:prstGeom prst="rect">
            <a:avLst/>
          </a:prstGeom>
          <a:noFill/>
          <a:ln w="0">
            <a:noFill/>
          </a:ln>
        </p:spPr>
        <p:style>
          <a:lnRef idx="0"/>
          <a:fillRef idx="0"/>
          <a:effectRef idx="0"/>
          <a:fontRef idx="minor"/>
        </p:style>
        <p:txBody>
          <a:bodyPr numCol="1" spcCol="0" anchor="ctr">
            <a:noAutofit/>
          </a:bodyPr>
          <a:p>
            <a:pPr>
              <a:lnSpc>
                <a:spcPct val="100000"/>
              </a:lnSpc>
            </a:pPr>
            <a:r>
              <a:rPr b="1" lang="en-US" sz="4000" spc="-1" strike="noStrike">
                <a:solidFill>
                  <a:srgbClr val="1d2f68"/>
                </a:solidFill>
                <a:latin typeface="Arial"/>
                <a:ea typeface="ＭＳ Ｐゴシック"/>
              </a:rPr>
              <a:t>So, when do I go around?</a:t>
            </a:r>
            <a:r>
              <a:rPr b="1" lang="en-US" sz="4000" spc="-1" strike="noStrike">
                <a:solidFill>
                  <a:srgbClr val="1d2f68"/>
                </a:solidFill>
                <a:latin typeface="Arial"/>
                <a:ea typeface="ＭＳ Ｐゴシック"/>
              </a:rPr>
              <a:t>	</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53">
                                            <p:txEl>
                                              <p:pRg st="0" end="0"/>
                                            </p:txEl>
                                          </p:spTgt>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153">
                                            <p:txEl>
                                              <p:pRg st="1" end="1"/>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153">
                                            <p:txEl>
                                              <p:pRg st="4" end="4"/>
                                            </p:txEl>
                                          </p:spTgt>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153">
                                            <p:txEl>
                                              <p:pRg st="5" end="5"/>
                                            </p:txEl>
                                          </p:spTgt>
                                        </p:tgtEl>
                                        <p:attrNameLst>
                                          <p:attrName>style.visibility</p:attrName>
                                        </p:attrNameLst>
                                      </p:cBhvr>
                                      <p:to>
                                        <p:strVal val="visible"/>
                                      </p:to>
                                    </p:set>
                                  </p:childTnLst>
                                </p:cTn>
                              </p:par>
                              <p:par>
                                <p:cTn id="67" nodeType="withEffect" fill="hold" presetClass="entr" presetID="1">
                                  <p:stCondLst>
                                    <p:cond delay="0"/>
                                  </p:stCondLst>
                                  <p:childTnLst>
                                    <p:set>
                                      <p:cBhvr>
                                        <p:cTn id="68" dur="1" fill="hold">
                                          <p:stCondLst>
                                            <p:cond delay="0"/>
                                          </p:stCondLst>
                                        </p:cTn>
                                        <p:tgtEl>
                                          <p:spTgt spid="15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571680" y="66708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Go-around &amp; Missed Approach</a:t>
            </a:r>
            <a:br>
              <a:rPr sz="4000"/>
            </a:br>
            <a:r>
              <a:rPr b="1" lang="en-US" sz="4000" spc="-1" strike="noStrike">
                <a:solidFill>
                  <a:srgbClr val="1d2f68"/>
                </a:solidFill>
                <a:latin typeface="Arial"/>
                <a:ea typeface="ＭＳ Ｐゴシック"/>
              </a:rPr>
              <a:t>Priorities</a:t>
            </a:r>
            <a:endParaRPr b="0" lang="en-US" sz="4000" spc="-1" strike="noStrike">
              <a:solidFill>
                <a:srgbClr val="000000"/>
              </a:solidFill>
              <a:latin typeface="Arial"/>
            </a:endParaRPr>
          </a:p>
        </p:txBody>
      </p:sp>
      <p:sp>
        <p:nvSpPr>
          <p:cNvPr id="157" name="PlaceHolder 2"/>
          <p:cNvSpPr>
            <a:spLocks noGrp="1"/>
          </p:cNvSpPr>
          <p:nvPr>
            <p:ph/>
          </p:nvPr>
        </p:nvSpPr>
        <p:spPr>
          <a:xfrm>
            <a:off x="571680" y="1690200"/>
            <a:ext cx="107334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Aviate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Maintain aircraft control</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Arrest descent</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Apply climb or level flight power</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Configure for climb or level flight</a:t>
            </a:r>
            <a:endParaRPr b="0" lang="en-US" sz="2000" spc="-1" strike="noStrike">
              <a:solidFill>
                <a:srgbClr val="000000"/>
              </a:solidFill>
              <a:latin typeface="Arial"/>
            </a:endParaRPr>
          </a:p>
          <a:p>
            <a:pPr indent="0">
              <a:lnSpc>
                <a:spcPct val="100000"/>
              </a:lnSpc>
              <a:spcBef>
                <a:spcPts val="561"/>
              </a:spcBef>
              <a:buNone/>
            </a:pPr>
            <a:endParaRPr b="1" lang="en-US" sz="2800" spc="-1" strike="noStrike">
              <a:solidFill>
                <a:srgbClr val="000000"/>
              </a:solidFill>
              <a:latin typeface="Arial"/>
            </a:endParaRPr>
          </a:p>
        </p:txBody>
      </p:sp>
      <p:pic>
        <p:nvPicPr>
          <p:cNvPr id="158" name="Picture 2" descr=""/>
          <p:cNvPicPr/>
          <p:nvPr/>
        </p:nvPicPr>
        <p:blipFill>
          <a:blip r:embed="rId1"/>
          <a:stretch/>
        </p:blipFill>
        <p:spPr>
          <a:xfrm>
            <a:off x="8023320" y="2743200"/>
            <a:ext cx="3759840" cy="2820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571680" y="66708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Go-around &amp; Missed Approach</a:t>
            </a:r>
            <a:br>
              <a:rPr sz="4000"/>
            </a:br>
            <a:r>
              <a:rPr b="1" lang="en-US" sz="4000" spc="-1" strike="noStrike">
                <a:solidFill>
                  <a:srgbClr val="1d2f68"/>
                </a:solidFill>
                <a:latin typeface="Arial"/>
                <a:ea typeface="ＭＳ Ｐゴシック"/>
              </a:rPr>
              <a:t>Priorities</a:t>
            </a:r>
            <a:endParaRPr b="0" lang="en-US" sz="4000" spc="-1" strike="noStrike">
              <a:solidFill>
                <a:srgbClr val="000000"/>
              </a:solidFill>
              <a:latin typeface="Arial"/>
            </a:endParaRPr>
          </a:p>
        </p:txBody>
      </p:sp>
      <p:sp>
        <p:nvSpPr>
          <p:cNvPr id="160" name="PlaceHolder 2"/>
          <p:cNvSpPr>
            <a:spLocks noGrp="1"/>
          </p:cNvSpPr>
          <p:nvPr>
            <p:ph/>
          </p:nvPr>
        </p:nvSpPr>
        <p:spPr>
          <a:xfrm>
            <a:off x="378000" y="1495440"/>
            <a:ext cx="8049960" cy="458604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Navigate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IFR Continue to missed approach point then</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Fly the missed approach procedure or</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Follow ATC instructions</a:t>
            </a:r>
            <a:endParaRPr b="0" lang="en-US" sz="20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VFR Continue to runway threshold &amp; climb to pattern altitude then</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Maneuver to remain in or reenter pattern or</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Follow ATC instructions</a:t>
            </a:r>
            <a:endParaRPr b="0" lang="en-US" sz="2000" spc="-1" strike="noStrike">
              <a:solidFill>
                <a:srgbClr val="000000"/>
              </a:solidFill>
              <a:latin typeface="Arial"/>
            </a:endParaRPr>
          </a:p>
        </p:txBody>
      </p:sp>
      <p:pic>
        <p:nvPicPr>
          <p:cNvPr id="161" name="Picture 2" descr=""/>
          <p:cNvPicPr/>
          <p:nvPr/>
        </p:nvPicPr>
        <p:blipFill>
          <a:blip r:embed="rId1"/>
          <a:srcRect l="0" t="0" r="0" b="9477"/>
          <a:stretch/>
        </p:blipFill>
        <p:spPr>
          <a:xfrm>
            <a:off x="9072000" y="3788640"/>
            <a:ext cx="2374560" cy="17280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571680" y="66708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Go-around &amp; Missed Approach</a:t>
            </a:r>
            <a:br>
              <a:rPr sz="4000"/>
            </a:br>
            <a:r>
              <a:rPr b="1" lang="en-US" sz="4000" spc="-1" strike="noStrike">
                <a:solidFill>
                  <a:srgbClr val="1d2f68"/>
                </a:solidFill>
                <a:latin typeface="Arial"/>
                <a:ea typeface="ＭＳ Ｐゴシック"/>
              </a:rPr>
              <a:t>Priorities</a:t>
            </a:r>
            <a:endParaRPr b="0" lang="en-US" sz="4000" spc="-1" strike="noStrike">
              <a:solidFill>
                <a:srgbClr val="000000"/>
              </a:solidFill>
              <a:latin typeface="Arial"/>
            </a:endParaRPr>
          </a:p>
        </p:txBody>
      </p:sp>
      <p:sp>
        <p:nvSpPr>
          <p:cNvPr id="163" name="PlaceHolder 2"/>
          <p:cNvSpPr>
            <a:spLocks noGrp="1"/>
          </p:cNvSpPr>
          <p:nvPr>
            <p:ph/>
          </p:nvPr>
        </p:nvSpPr>
        <p:spPr>
          <a:xfrm>
            <a:off x="571680" y="1764360"/>
            <a:ext cx="8049960" cy="458604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Communicate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IFR</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Tower or local traffic advisory frequency</a:t>
            </a:r>
            <a:endParaRPr b="0" lang="en-US" sz="20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ATC – state intentions</a:t>
            </a:r>
            <a:endParaRPr b="0" lang="en-US" sz="20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VFR</a:t>
            </a:r>
            <a:endParaRPr b="0" lang="en-US" sz="2400" spc="-1" strike="noStrike">
              <a:solidFill>
                <a:srgbClr val="000000"/>
              </a:solidFill>
              <a:latin typeface="Arial"/>
            </a:endParaRPr>
          </a:p>
          <a:p>
            <a:pPr lvl="2" marL="1143000" indent="-228600">
              <a:lnSpc>
                <a:spcPct val="100000"/>
              </a:lnSpc>
              <a:spcBef>
                <a:spcPts val="400"/>
              </a:spcBef>
              <a:buClr>
                <a:srgbClr val="000000"/>
              </a:buClr>
              <a:buFont typeface="Symbol" charset="2"/>
              <a:buChar char=""/>
            </a:pPr>
            <a:r>
              <a:rPr b="0" lang="en-US" sz="2000" spc="-1" strike="noStrike">
                <a:solidFill>
                  <a:srgbClr val="000000"/>
                </a:solidFill>
                <a:latin typeface="Arial"/>
                <a:ea typeface="ＭＳ Ｐゴシック"/>
              </a:rPr>
              <a:t>Tower or local traffic advisory frequency</a:t>
            </a:r>
            <a:endParaRPr b="0" lang="en-US" sz="2000" spc="-1" strike="noStrike">
              <a:solidFill>
                <a:srgbClr val="000000"/>
              </a:solidFill>
              <a:latin typeface="Arial"/>
            </a:endParaRPr>
          </a:p>
        </p:txBody>
      </p:sp>
      <p:pic>
        <p:nvPicPr>
          <p:cNvPr id="164" name="Picture 9" descr="http://www.eee.hku.hk/newspool/AirTrafficControl06/img/aviation2006/Air%20Traffic%20Control_2006_004.JPG"/>
          <p:cNvPicPr/>
          <p:nvPr/>
        </p:nvPicPr>
        <p:blipFill>
          <a:blip r:embed="rId1"/>
          <a:srcRect l="0" t="15267" r="0" b="0"/>
          <a:stretch/>
        </p:blipFill>
        <p:spPr>
          <a:xfrm>
            <a:off x="8134560" y="3281040"/>
            <a:ext cx="3595680" cy="22856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Priority!!!!    Fly the Aircraft First!</a:t>
            </a:r>
            <a:endParaRPr b="0" lang="en-US" sz="4000" spc="-1" strike="noStrike">
              <a:solidFill>
                <a:srgbClr val="000000"/>
              </a:solidFill>
              <a:latin typeface="Arial"/>
            </a:endParaRPr>
          </a:p>
        </p:txBody>
      </p:sp>
      <p:sp>
        <p:nvSpPr>
          <p:cNvPr id="166" name="PlaceHolder 2"/>
          <p:cNvSpPr>
            <a:spLocks noGrp="1"/>
          </p:cNvSpPr>
          <p:nvPr>
            <p:ph/>
          </p:nvPr>
        </p:nvSpPr>
        <p:spPr>
          <a:xfrm>
            <a:off x="571680" y="1092600"/>
            <a:ext cx="80499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High stress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Short time frame</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Limited options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Off airport landing?</a:t>
            </a:r>
            <a:endParaRPr b="1" lang="en-US" sz="2800" spc="-1" strike="noStrike">
              <a:solidFill>
                <a:srgbClr val="000000"/>
              </a:solidFill>
              <a:latin typeface="Arial"/>
            </a:endParaRPr>
          </a:p>
        </p:txBody>
      </p:sp>
      <p:pic>
        <p:nvPicPr>
          <p:cNvPr id="167" name="Picture 2" descr="C:\Users\awp204js\Downloads\1iU5xS.AuSt.7.jpg"/>
          <p:cNvPicPr/>
          <p:nvPr/>
        </p:nvPicPr>
        <p:blipFill>
          <a:blip r:embed="rId1"/>
          <a:stretch/>
        </p:blipFill>
        <p:spPr>
          <a:xfrm>
            <a:off x="7363800" y="2244240"/>
            <a:ext cx="4503960" cy="33778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childTnLst>
                  <p:par>
                    <p:cTn id="71" nodeType="clickEffect" fill="hold">
                      <p:stCondLst>
                        <p:cond delay="indefinite"/>
                      </p:stCondLst>
                      <p:childTnLst>
                        <p:par>
                          <p:cTn id="72" nodeType="withEffect" fill="hold">
                            <p:stCondLst>
                              <p:cond delay="0"/>
                            </p:stCondLst>
                            <p:childTnLst>
                              <p:par>
                                <p:cTn id="73" nodeType="clickEffect" fill="hold" presetClass="entr" presetID="1">
                                  <p:stCondLst>
                                    <p:cond delay="0"/>
                                  </p:stCondLst>
                                  <p:childTnLst>
                                    <p:set>
                                      <p:cBhvr>
                                        <p:cTn id="74" dur="1" fill="hold">
                                          <p:stCondLst>
                                            <p:cond delay="0"/>
                                          </p:stCondLst>
                                        </p:cTn>
                                        <p:tgtEl>
                                          <p:spTgt spid="166">
                                            <p:txEl>
                                              <p:pRg st="0" end="0"/>
                                            </p:txEl>
                                          </p:spTgt>
                                        </p:tgtEl>
                                        <p:attrNameLst>
                                          <p:attrName>style.visibility</p:attrName>
                                        </p:attrNameLst>
                                      </p:cBhvr>
                                      <p:to>
                                        <p:strVal val="visible"/>
                                      </p:to>
                                    </p:set>
                                  </p:childTnLst>
                                </p:cTn>
                              </p:par>
                              <p:par>
                                <p:cTn id="75" nodeType="withEffect" fill="hold" presetClass="entr" presetID="1">
                                  <p:stCondLst>
                                    <p:cond delay="0"/>
                                  </p:stCondLst>
                                  <p:childTnLst>
                                    <p:set>
                                      <p:cBhvr>
                                        <p:cTn id="76" dur="1" fill="hold">
                                          <p:stCondLst>
                                            <p:cond delay="0"/>
                                          </p:stCondLst>
                                        </p:cTn>
                                        <p:tgtEl>
                                          <p:spTgt spid="166">
                                            <p:txEl>
                                              <p:pRg st="1" end="1"/>
                                            </p:txEl>
                                          </p:spTgt>
                                        </p:tgtEl>
                                        <p:attrNameLst>
                                          <p:attrName>style.visibility</p:attrName>
                                        </p:attrNameLst>
                                      </p:cBhvr>
                                      <p:to>
                                        <p:strVal val="visible"/>
                                      </p:to>
                                    </p:set>
                                  </p:childTnLst>
                                </p:cTn>
                              </p:par>
                              <p:par>
                                <p:cTn id="77" nodeType="withEffect" fill="hold" presetClass="entr" presetID="1">
                                  <p:stCondLst>
                                    <p:cond delay="0"/>
                                  </p:stCondLst>
                                  <p:childTnLst>
                                    <p:set>
                                      <p:cBhvr>
                                        <p:cTn id="78" dur="1" fill="hold">
                                          <p:stCondLst>
                                            <p:cond delay="0"/>
                                          </p:stCondLst>
                                        </p:cTn>
                                        <p:tgtEl>
                                          <p:spTgt spid="166">
                                            <p:txEl>
                                              <p:pRg st="2" end="2"/>
                                            </p:txEl>
                                          </p:spTgt>
                                        </p:tgtEl>
                                        <p:attrNameLst>
                                          <p:attrName>style.visibility</p:attrName>
                                        </p:attrNameLst>
                                      </p:cBhvr>
                                      <p:to>
                                        <p:strVal val="visible"/>
                                      </p:to>
                                    </p:set>
                                  </p:childTnLst>
                                </p:cTn>
                              </p:par>
                              <p:par>
                                <p:cTn id="79" nodeType="withEffect" fill="hold" presetClass="entr" presetID="1">
                                  <p:stCondLst>
                                    <p:cond delay="0"/>
                                  </p:stCondLst>
                                  <p:childTnLst>
                                    <p:set>
                                      <p:cBhvr>
                                        <p:cTn id="80" dur="1" fill="hold">
                                          <p:stCondLst>
                                            <p:cond delay="0"/>
                                          </p:stCondLst>
                                        </p:cTn>
                                        <p:tgtEl>
                                          <p:spTgt spid="166">
                                            <p:txEl>
                                              <p:pRg st="3" end="3"/>
                                            </p:txEl>
                                          </p:spTgt>
                                        </p:tgtEl>
                                        <p:attrNameLst>
                                          <p:attrName>style.visibility</p:attrName>
                                        </p:attrNameLst>
                                      </p:cBhvr>
                                      <p:to>
                                        <p:strVal val="visible"/>
                                      </p:to>
                                    </p:set>
                                  </p:childTnLst>
                                </p:cTn>
                              </p:par>
                              <p:par>
                                <p:cTn id="81" nodeType="withEffect" fill="hold" presetClass="entr" presetID="1">
                                  <p:stCondLst>
                                    <p:cond delay="0"/>
                                  </p:stCondLst>
                                  <p:childTnLst>
                                    <p:set>
                                      <p:cBhvr>
                                        <p:cTn id="82"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So how do we prepare for problems?</a:t>
            </a:r>
            <a:endParaRPr b="0" lang="en-US" sz="4000" spc="-1" strike="noStrike">
              <a:solidFill>
                <a:srgbClr val="000000"/>
              </a:solidFill>
              <a:latin typeface="Arial"/>
            </a:endParaRPr>
          </a:p>
        </p:txBody>
      </p:sp>
      <p:sp>
        <p:nvSpPr>
          <p:cNvPr id="169" name="PlaceHolder 2"/>
          <p:cNvSpPr>
            <a:spLocks noGrp="1"/>
          </p:cNvSpPr>
          <p:nvPr>
            <p:ph/>
          </p:nvPr>
        </p:nvSpPr>
        <p:spPr>
          <a:xfrm>
            <a:off x="571680" y="1145160"/>
            <a:ext cx="10737000" cy="6429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Consider the hazards associated with each phase of flight</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Think about what could go wrong</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Plan for how you would deal with the problem</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What would I do if?</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What could I have done better </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Train to plan proficiency</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Practice – preferably with a CFI</a:t>
            </a:r>
            <a:endParaRPr b="0" lang="en-US" sz="2400" spc="-1" strike="noStrike">
              <a:solidFill>
                <a:srgbClr val="000000"/>
              </a:solidFill>
              <a:latin typeface="Arial"/>
            </a:endParaRPr>
          </a:p>
          <a:p>
            <a:pPr indent="0">
              <a:lnSpc>
                <a:spcPct val="100000"/>
              </a:lnSpc>
              <a:spcBef>
                <a:spcPts val="561"/>
              </a:spcBef>
              <a:buNone/>
              <a:tabLst>
                <a:tab algn="l" pos="0"/>
              </a:tabLst>
            </a:pPr>
            <a:endParaRPr b="1" lang="en-US" sz="2800" spc="-1" strike="noStrike">
              <a:solidFill>
                <a:srgbClr val="000000"/>
              </a:solidFill>
              <a:latin typeface="Arial"/>
            </a:endParaRPr>
          </a:p>
        </p:txBody>
      </p:sp>
      <p:pic>
        <p:nvPicPr>
          <p:cNvPr id="170" name="Picture 3" descr=""/>
          <p:cNvPicPr/>
          <p:nvPr/>
        </p:nvPicPr>
        <p:blipFill>
          <a:blip r:embed="rId1"/>
          <a:stretch/>
        </p:blipFill>
        <p:spPr>
          <a:xfrm>
            <a:off x="8330040" y="2905920"/>
            <a:ext cx="2978280" cy="256392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childTnLst>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69">
                                            <p:txEl>
                                              <p:pRg st="0" end="0"/>
                                            </p:txEl>
                                          </p:spTgt>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69">
                                            <p:txEl>
                                              <p:pRg st="2" end="2"/>
                                            </p:txEl>
                                          </p:spTgt>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169">
                                            <p:txEl>
                                              <p:pRg st="3" end="3"/>
                                            </p:txEl>
                                          </p:spTgt>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69">
                                            <p:txEl>
                                              <p:pRg st="5" end="5"/>
                                            </p:txEl>
                                          </p:spTgt>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16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390600" y="34344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Overview</a:t>
            </a:r>
            <a:r>
              <a:rPr b="1" lang="en-US" sz="4000" spc="-1" strike="noStrike">
                <a:solidFill>
                  <a:srgbClr val="1d2f68"/>
                </a:solidFill>
                <a:latin typeface="Arial"/>
                <a:ea typeface="ＭＳ Ｐゴシック"/>
              </a:rPr>
              <a:t>	</a:t>
            </a:r>
            <a:endParaRPr b="0" lang="en-US" sz="4000" spc="-1" strike="noStrike">
              <a:solidFill>
                <a:srgbClr val="000000"/>
              </a:solidFill>
              <a:latin typeface="Arial"/>
            </a:endParaRPr>
          </a:p>
        </p:txBody>
      </p:sp>
      <p:sp>
        <p:nvSpPr>
          <p:cNvPr id="113" name="PlaceHolder 2"/>
          <p:cNvSpPr>
            <a:spLocks noGrp="1"/>
          </p:cNvSpPr>
          <p:nvPr>
            <p:ph/>
          </p:nvPr>
        </p:nvSpPr>
        <p:spPr>
          <a:xfrm>
            <a:off x="390600" y="1405080"/>
            <a:ext cx="87372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Short Field Operations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Planning</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Execution</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Tips &amp; Tricks</a:t>
            </a:r>
            <a:endParaRPr b="1" lang="en-US" sz="2800" spc="-1" strike="noStrike">
              <a:solidFill>
                <a:srgbClr val="000000"/>
              </a:solidFill>
              <a:latin typeface="Arial"/>
            </a:endParaRPr>
          </a:p>
          <a:p>
            <a:pPr indent="0">
              <a:lnSpc>
                <a:spcPct val="100000"/>
              </a:lnSpc>
              <a:spcBef>
                <a:spcPts val="561"/>
              </a:spcBef>
              <a:buNone/>
            </a:pPr>
            <a:endParaRPr b="1" lang="en-US" sz="2800" spc="-1" strike="noStrike">
              <a:solidFill>
                <a:srgbClr val="000000"/>
              </a:solidFill>
              <a:latin typeface="Arial"/>
            </a:endParaRPr>
          </a:p>
          <a:p>
            <a:pPr indent="0">
              <a:lnSpc>
                <a:spcPct val="100000"/>
              </a:lnSpc>
              <a:spcBef>
                <a:spcPts val="561"/>
              </a:spcBef>
              <a:buNone/>
            </a:pPr>
            <a:endParaRPr b="1" lang="en-US" sz="2800" spc="-1" strike="noStrike">
              <a:solidFill>
                <a:srgbClr val="000000"/>
              </a:solidFill>
              <a:latin typeface="Arial"/>
            </a:endParaRPr>
          </a:p>
        </p:txBody>
      </p:sp>
      <p:sp>
        <p:nvSpPr>
          <p:cNvPr id="114" name="TextBox 9"/>
          <p:cNvSpPr/>
          <p:nvPr/>
        </p:nvSpPr>
        <p:spPr>
          <a:xfrm>
            <a:off x="6360480" y="5265000"/>
            <a:ext cx="363024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en-US" sz="1200" spc="-1" strike="noStrike">
                <a:solidFill>
                  <a:srgbClr val="002060"/>
                </a:solidFill>
                <a:latin typeface="Arial"/>
              </a:rPr>
              <a:t>* General Aviation Joint Safety Committee</a:t>
            </a:r>
            <a:endParaRPr b="0" lang="en-US" sz="1200" spc="-1" strike="noStrike">
              <a:solidFill>
                <a:srgbClr val="000000"/>
              </a:solidFill>
              <a:latin typeface="Arial"/>
            </a:endParaRPr>
          </a:p>
        </p:txBody>
      </p:sp>
      <p:grpSp>
        <p:nvGrpSpPr>
          <p:cNvPr id="115" name="Group 6"/>
          <p:cNvGrpSpPr/>
          <p:nvPr/>
        </p:nvGrpSpPr>
        <p:grpSpPr>
          <a:xfrm>
            <a:off x="7493040" y="845280"/>
            <a:ext cx="3767760" cy="4368960"/>
            <a:chOff x="7493040" y="845280"/>
            <a:chExt cx="3767760" cy="4368960"/>
          </a:xfrm>
        </p:grpSpPr>
        <p:sp>
          <p:nvSpPr>
            <p:cNvPr id="116" name="Rectangle 1"/>
            <p:cNvSpPr/>
            <p:nvPr/>
          </p:nvSpPr>
          <p:spPr>
            <a:xfrm rot="589200">
              <a:off x="7823880" y="831240"/>
              <a:ext cx="173160" cy="3894120"/>
            </a:xfrm>
            <a:prstGeom prst="rect">
              <a:avLst/>
            </a:prstGeom>
            <a:solidFill>
              <a:schemeClr val="accent1">
                <a:lumMod val="75000"/>
              </a:schemeClr>
            </a:solidFill>
            <a:ln w="0">
              <a:noFill/>
            </a:ln>
          </p:spPr>
          <p:style>
            <a:lnRef idx="0"/>
            <a:fillRef idx="0"/>
            <a:effectRef idx="0"/>
            <a:fontRef idx="minor"/>
          </p:style>
          <p:txBody>
            <a:bodyPr numCol="1" spcCol="0" anchor="t">
              <a:spAutoFit/>
            </a:bodyPr>
            <a:p>
              <a:pPr>
                <a:lnSpc>
                  <a:spcPct val="100000"/>
                </a:lnSpc>
                <a:spcBef>
                  <a:spcPts val="1199"/>
                </a:spcBef>
              </a:pPr>
              <a:endParaRPr b="0" lang="en-US" sz="2400" spc="-1" strike="noStrike">
                <a:solidFill>
                  <a:srgbClr val="000000"/>
                </a:solidFill>
                <a:latin typeface="Arial"/>
              </a:endParaRPr>
            </a:p>
          </p:txBody>
        </p:sp>
        <p:pic>
          <p:nvPicPr>
            <p:cNvPr id="117" name="Picture 3" descr=""/>
            <p:cNvPicPr/>
            <p:nvPr/>
          </p:nvPicPr>
          <p:blipFill>
            <a:blip r:embed="rId1"/>
            <a:srcRect l="1424" t="0" r="2182" b="1761"/>
            <a:stretch/>
          </p:blipFill>
          <p:spPr>
            <a:xfrm rot="591000">
              <a:off x="7972920" y="1099800"/>
              <a:ext cx="2977200" cy="3888000"/>
            </a:xfrm>
            <a:prstGeom prst="rect">
              <a:avLst/>
            </a:prstGeom>
            <a:ln w="0">
              <a:noFill/>
            </a:ln>
            <a:effectLst>
              <a:outerShdw algn="tl" blurRad="291960" dir="2700000" dist="139498" rotWithShape="0">
                <a:srgbClr val="333333">
                  <a:alpha val="65000"/>
                </a:srgbClr>
              </a:outerShdw>
            </a:effectLst>
          </p:spPr>
        </p:pic>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Preparing for Problems</a:t>
            </a:r>
            <a:endParaRPr b="0" lang="en-US" sz="4000" spc="-1" strike="noStrike">
              <a:solidFill>
                <a:srgbClr val="000000"/>
              </a:solidFill>
              <a:latin typeface="Arial"/>
            </a:endParaRPr>
          </a:p>
        </p:txBody>
      </p:sp>
      <p:sp>
        <p:nvSpPr>
          <p:cNvPr id="172" name="PlaceHolder 2"/>
          <p:cNvSpPr>
            <a:spLocks noGrp="1"/>
          </p:cNvSpPr>
          <p:nvPr>
            <p:ph/>
          </p:nvPr>
        </p:nvSpPr>
        <p:spPr>
          <a:xfrm>
            <a:off x="571680" y="1122480"/>
            <a:ext cx="80499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Prepare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Performance numbers, weather, survival gear</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Plan</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Route, flight plan, runway data, climb &amp; descent profiles, escape routes, go no-go points &amp; alternates</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Practice – at mission weight</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Short &amp; soft field T.O. s &amp; Ldgs.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Power off Appchs. &amp; Ldgs.</a:t>
            </a:r>
            <a:endParaRPr b="0" lang="en-US" sz="2400" spc="-1" strike="noStrike">
              <a:solidFill>
                <a:srgbClr val="000000"/>
              </a:solidFill>
              <a:latin typeface="Arial"/>
            </a:endParaRPr>
          </a:p>
          <a:p>
            <a:pPr indent="0">
              <a:spcBef>
                <a:spcPts val="1417"/>
              </a:spcBef>
              <a:buNone/>
            </a:pPr>
            <a:endParaRPr b="1" lang="en-US" sz="2400" spc="-1" strike="noStrike">
              <a:solidFill>
                <a:srgbClr val="000000"/>
              </a:solidFill>
              <a:latin typeface="Arial"/>
            </a:endParaRPr>
          </a:p>
        </p:txBody>
      </p:sp>
      <p:pic>
        <p:nvPicPr>
          <p:cNvPr id="173" name="Picture 1" descr=""/>
          <p:cNvPicPr/>
          <p:nvPr/>
        </p:nvPicPr>
        <p:blipFill>
          <a:blip r:embed="rId1"/>
          <a:srcRect l="0" t="0" r="0" b="12029"/>
          <a:stretch/>
        </p:blipFill>
        <p:spPr>
          <a:xfrm>
            <a:off x="8883720" y="3422160"/>
            <a:ext cx="2920680" cy="20908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172">
                                            <p:txEl>
                                              <p:pRg st="5" end="5"/>
                                            </p:txEl>
                                          </p:spTgt>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Power Loss</a:t>
            </a:r>
            <a:endParaRPr b="0" lang="en-US" sz="4000" spc="-1" strike="noStrike">
              <a:solidFill>
                <a:srgbClr val="000000"/>
              </a:solidFill>
              <a:latin typeface="Arial"/>
            </a:endParaRPr>
          </a:p>
        </p:txBody>
      </p:sp>
      <p:sp>
        <p:nvSpPr>
          <p:cNvPr id="175" name="PlaceHolder 2"/>
          <p:cNvSpPr>
            <a:spLocks noGrp="1"/>
          </p:cNvSpPr>
          <p:nvPr>
            <p:ph/>
          </p:nvPr>
        </p:nvSpPr>
        <p:spPr>
          <a:xfrm>
            <a:off x="571680" y="1071720"/>
            <a:ext cx="107334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Wingdings" charset="2"/>
              <a:buChar char=""/>
            </a:pPr>
            <a:r>
              <a:rPr b="1" lang="en-US" sz="2800" spc="-1" strike="noStrike">
                <a:solidFill>
                  <a:srgbClr val="000000"/>
                </a:solidFill>
                <a:latin typeface="Arial"/>
              </a:rPr>
              <a:t>Fly the airplane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Wingdings" charset="2"/>
              <a:buChar char=""/>
            </a:pPr>
            <a:r>
              <a:rPr b="0" lang="en-US" sz="2400" spc="-1" strike="noStrike">
                <a:solidFill>
                  <a:srgbClr val="000000"/>
                </a:solidFill>
                <a:latin typeface="Arial"/>
              </a:rPr>
              <a:t>Establish, configure for, &amp; maintain best glide speed</a:t>
            </a:r>
            <a:endParaRPr b="0" lang="en-US" sz="2400" spc="-1" strike="noStrike">
              <a:solidFill>
                <a:srgbClr val="000000"/>
              </a:solidFill>
              <a:latin typeface="Arial"/>
            </a:endParaRPr>
          </a:p>
          <a:p>
            <a:pPr marL="343080" indent="-343080">
              <a:lnSpc>
                <a:spcPct val="100000"/>
              </a:lnSpc>
              <a:spcBef>
                <a:spcPts val="561"/>
              </a:spcBef>
              <a:buClr>
                <a:srgbClr val="000000"/>
              </a:buClr>
              <a:buFont typeface="Wingdings" charset="2"/>
              <a:buChar char=""/>
            </a:pPr>
            <a:r>
              <a:rPr b="1" lang="en-US" sz="2800" spc="-1" strike="noStrike">
                <a:solidFill>
                  <a:srgbClr val="000000"/>
                </a:solidFill>
                <a:latin typeface="Arial"/>
              </a:rPr>
              <a:t>Identify landing site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Wingdings" charset="2"/>
              <a:buChar char=""/>
            </a:pPr>
            <a:r>
              <a:rPr b="0" lang="en-US" sz="2400" spc="-1" strike="noStrike">
                <a:solidFill>
                  <a:srgbClr val="000000"/>
                </a:solidFill>
                <a:latin typeface="Arial"/>
              </a:rPr>
              <a:t>Maneuver toward landing site</a:t>
            </a:r>
            <a:endParaRPr b="0" lang="en-US" sz="2400" spc="-1" strike="noStrike">
              <a:solidFill>
                <a:srgbClr val="000000"/>
              </a:solidFill>
              <a:latin typeface="Arial"/>
            </a:endParaRPr>
          </a:p>
          <a:p>
            <a:pPr marL="343080" indent="-343080">
              <a:lnSpc>
                <a:spcPct val="100000"/>
              </a:lnSpc>
              <a:spcBef>
                <a:spcPts val="561"/>
              </a:spcBef>
              <a:buClr>
                <a:srgbClr val="000000"/>
              </a:buClr>
              <a:buFont typeface="Wingdings" charset="2"/>
              <a:buChar char=""/>
            </a:pPr>
            <a:r>
              <a:rPr b="1" lang="en-US" sz="2800" spc="-1" strike="noStrike">
                <a:solidFill>
                  <a:srgbClr val="000000"/>
                </a:solidFill>
                <a:latin typeface="Arial"/>
              </a:rPr>
              <a:t>Diagnose the problem</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Wingdings" charset="2"/>
              <a:buChar char=""/>
            </a:pPr>
            <a:r>
              <a:rPr b="0" lang="en-US" sz="2400" spc="-1" strike="noStrike">
                <a:solidFill>
                  <a:srgbClr val="000000"/>
                </a:solidFill>
                <a:latin typeface="Arial"/>
              </a:rPr>
              <a:t>Loss of power checklist (s)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Wingdings" charset="2"/>
              <a:buChar char=""/>
            </a:pPr>
            <a:r>
              <a:rPr b="0" lang="en-US" sz="2400" spc="-1" strike="noStrike">
                <a:solidFill>
                  <a:srgbClr val="000000"/>
                </a:solidFill>
                <a:latin typeface="Arial"/>
              </a:rPr>
              <a:t>Restore power and continue or….</a:t>
            </a:r>
            <a:endParaRPr b="0" lang="en-US" sz="2400" spc="-1" strike="noStrike">
              <a:solidFill>
                <a:srgbClr val="000000"/>
              </a:solidFill>
              <a:latin typeface="Arial"/>
            </a:endParaRPr>
          </a:p>
          <a:p>
            <a:pPr marL="343080" indent="-343080">
              <a:lnSpc>
                <a:spcPct val="100000"/>
              </a:lnSpc>
              <a:spcBef>
                <a:spcPts val="561"/>
              </a:spcBef>
              <a:buClr>
                <a:srgbClr val="000000"/>
              </a:buClr>
              <a:buFont typeface="Wingdings" charset="2"/>
              <a:buChar char=""/>
            </a:pPr>
            <a:r>
              <a:rPr b="1" lang="en-US" sz="2800" spc="-1" strike="noStrike">
                <a:solidFill>
                  <a:srgbClr val="000000"/>
                </a:solidFill>
                <a:latin typeface="Arial"/>
              </a:rPr>
              <a:t>Land</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Wingdings" charset="2"/>
              <a:buChar char=""/>
            </a:pPr>
            <a:r>
              <a:rPr b="0" lang="en-US" sz="2400" spc="-1" strike="noStrike">
                <a:solidFill>
                  <a:srgbClr val="000000"/>
                </a:solidFill>
                <a:latin typeface="Arial"/>
              </a:rPr>
              <a:t>If possible, activate ELT &amp; cell phone (s)</a:t>
            </a:r>
            <a:br>
              <a:rPr sz="2400"/>
            </a:br>
            <a:r>
              <a:rPr b="0" lang="en-US" sz="2400" spc="-1" strike="noStrike">
                <a:solidFill>
                  <a:srgbClr val="000000"/>
                </a:solidFill>
                <a:latin typeface="Arial"/>
              </a:rPr>
              <a:t>before landing</a:t>
            </a:r>
            <a:endParaRPr b="0" lang="en-US" sz="2400" spc="-1" strike="noStrike">
              <a:solidFill>
                <a:srgbClr val="000000"/>
              </a:solidFill>
              <a:latin typeface="Arial"/>
            </a:endParaRPr>
          </a:p>
        </p:txBody>
      </p:sp>
      <p:pic>
        <p:nvPicPr>
          <p:cNvPr id="176" name="Picture 3" descr=""/>
          <p:cNvPicPr/>
          <p:nvPr/>
        </p:nvPicPr>
        <p:blipFill>
          <a:blip r:embed="rId1"/>
          <a:stretch/>
        </p:blipFill>
        <p:spPr>
          <a:xfrm>
            <a:off x="7219080" y="2479680"/>
            <a:ext cx="4648680" cy="29826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childTnLst>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75">
                                            <p:txEl>
                                              <p:pRg st="0" end="0"/>
                                            </p:txEl>
                                          </p:spTgt>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175">
                                            <p:txEl>
                                              <p:pRg st="1" end="1"/>
                                            </p:txEl>
                                          </p:spTgt>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17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75">
                                            <p:txEl>
                                              <p:pRg st="2" end="2"/>
                                            </p:txEl>
                                          </p:spTgt>
                                        </p:tgtEl>
                                        <p:attrNameLst>
                                          <p:attrName>style.visibility</p:attrName>
                                        </p:attrNameLst>
                                      </p:cBhvr>
                                      <p:to>
                                        <p:strVal val="visible"/>
                                      </p:to>
                                    </p:set>
                                  </p:childTnLst>
                                </p:cTn>
                              </p:par>
                              <p:par>
                                <p:cTn id="135" nodeType="withEffect" fill="hold" presetClass="entr" presetID="1">
                                  <p:stCondLst>
                                    <p:cond delay="0"/>
                                  </p:stCondLst>
                                  <p:childTnLst>
                                    <p:set>
                                      <p:cBhvr>
                                        <p:cTn id="136"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175">
                                            <p:txEl>
                                              <p:pRg st="4" end="4"/>
                                            </p:txEl>
                                          </p:spTgt>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175">
                                            <p:txEl>
                                              <p:pRg st="5" end="5"/>
                                            </p:txEl>
                                          </p:spTgt>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75">
                                            <p:txEl>
                                              <p:pRg st="7" end="7"/>
                                            </p:txEl>
                                          </p:spTgt>
                                        </p:tgtEl>
                                        <p:attrNameLst>
                                          <p:attrName>style.visibility</p:attrName>
                                        </p:attrNameLst>
                                      </p:cBhvr>
                                      <p:to>
                                        <p:strVal val="visible"/>
                                      </p:to>
                                    </p:set>
                                  </p:childTnLst>
                                </p:cTn>
                              </p:par>
                              <p:par>
                                <p:cTn id="149" nodeType="withEffect" fill="hold" presetClass="entr" presetID="1">
                                  <p:stCondLst>
                                    <p:cond delay="0"/>
                                  </p:stCondLst>
                                  <p:childTnLst>
                                    <p:set>
                                      <p:cBhvr>
                                        <p:cTn id="150" dur="1" fill="hold">
                                          <p:stCondLst>
                                            <p:cond delay="0"/>
                                          </p:stCondLst>
                                        </p:cTn>
                                        <p:tgtEl>
                                          <p:spTgt spid="17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ea typeface="ＭＳ Ｐゴシック"/>
              </a:rPr>
              <a:t>Tips &amp; Tricks</a:t>
            </a:r>
            <a:endParaRPr b="0" lang="en-US" sz="4000" spc="-1" strike="noStrike">
              <a:solidFill>
                <a:srgbClr val="000000"/>
              </a:solidFill>
              <a:latin typeface="Arial"/>
            </a:endParaRPr>
          </a:p>
        </p:txBody>
      </p:sp>
      <p:sp>
        <p:nvSpPr>
          <p:cNvPr id="178" name="PlaceHolder 2"/>
          <p:cNvSpPr>
            <a:spLocks noGrp="1"/>
          </p:cNvSpPr>
          <p:nvPr>
            <p:ph/>
          </p:nvPr>
        </p:nvSpPr>
        <p:spPr>
          <a:xfrm>
            <a:off x="571680" y="1082160"/>
            <a:ext cx="80499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Fatal Distractions</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Set passenger expectations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Sterile Cockpit</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Give passengers a job</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Practice Short Field Operations</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Even at longer airports.  </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Proficiency Training</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Document in </a:t>
            </a:r>
            <a:r>
              <a:rPr b="1" i="1" lang="en-US" sz="2400" spc="-1" strike="noStrike">
                <a:solidFill>
                  <a:srgbClr val="000000"/>
                </a:solidFill>
                <a:latin typeface="Arial"/>
                <a:ea typeface="ＭＳ Ｐゴシック"/>
              </a:rPr>
              <a:t>WINGS</a:t>
            </a:r>
            <a:endParaRPr b="0" lang="en-US" sz="2400" spc="-1" strike="noStrike">
              <a:solidFill>
                <a:srgbClr val="000000"/>
              </a:solidFill>
              <a:latin typeface="Arial"/>
            </a:endParaRPr>
          </a:p>
        </p:txBody>
      </p:sp>
      <p:pic>
        <p:nvPicPr>
          <p:cNvPr id="179" name="Picture 1" descr=""/>
          <p:cNvPicPr/>
          <p:nvPr/>
        </p:nvPicPr>
        <p:blipFill>
          <a:blip r:embed="rId1"/>
          <a:stretch/>
        </p:blipFill>
        <p:spPr>
          <a:xfrm>
            <a:off x="7547760" y="2815560"/>
            <a:ext cx="3983760" cy="26571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51" dur="indefinite" restart="never" nodeType="tmRoot">
          <p:childTnLst>
            <p:seq>
              <p:cTn id="152" dur="indefinite" nodeType="mainSeq">
                <p:childTnLst>
                  <p:par>
                    <p:cTn id="153" nodeType="clickEffect" fill="hold">
                      <p:stCondLst>
                        <p:cond delay="indefinite"/>
                      </p:stCondLst>
                      <p:childTnLst>
                        <p:par>
                          <p:cTn id="154" nodeType="withEffect" fill="hold">
                            <p:stCondLst>
                              <p:cond delay="0"/>
                            </p:stCondLst>
                            <p:childTnLst>
                              <p:par>
                                <p:cTn id="155" nodeType="clickEffect" fill="hold" presetClass="entr" presetID="1">
                                  <p:stCondLst>
                                    <p:cond delay="0"/>
                                  </p:stCondLst>
                                  <p:childTnLst>
                                    <p:set>
                                      <p:cBhvr>
                                        <p:cTn id="156"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157" nodeType="clickEffect" fill="hold">
                      <p:stCondLst>
                        <p:cond delay="indefinite"/>
                      </p:stCondLst>
                      <p:childTnLst>
                        <p:par>
                          <p:cTn id="158" nodeType="withEffect" fill="hold">
                            <p:stCondLst>
                              <p:cond delay="0"/>
                            </p:stCondLst>
                            <p:childTnLst>
                              <p:par>
                                <p:cTn id="159" nodeType="clickEffect" fill="hold" presetClass="entr" presetID="1">
                                  <p:stCondLst>
                                    <p:cond delay="0"/>
                                  </p:stCondLst>
                                  <p:childTnLst>
                                    <p:set>
                                      <p:cBhvr>
                                        <p:cTn id="160"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178">
                                            <p:txEl>
                                              <p:pRg st="6" end="6"/>
                                            </p:txEl>
                                          </p:spTgt>
                                        </p:tgtEl>
                                        <p:attrNameLst>
                                          <p:attrName>style.visibility</p:attrName>
                                        </p:attrNameLst>
                                      </p:cBhvr>
                                      <p:to>
                                        <p:strVal val="visible"/>
                                      </p:to>
                                    </p:set>
                                  </p:childTnLst>
                                </p:cTn>
                              </p:par>
                              <p:par>
                                <p:cTn id="165" nodeType="withEffect" fill="hold" presetClass="entr" presetID="1">
                                  <p:stCondLst>
                                    <p:cond delay="0"/>
                                  </p:stCondLst>
                                  <p:childTnLst>
                                    <p:set>
                                      <p:cBhvr>
                                        <p:cTn id="166" dur="1" fill="hold">
                                          <p:stCondLst>
                                            <p:cond delay="0"/>
                                          </p:stCondLst>
                                        </p:cTn>
                                        <p:tgtEl>
                                          <p:spTgt spid="178">
                                            <p:txEl>
                                              <p:pRg st="7" end="7"/>
                                            </p:txEl>
                                          </p:spTgt>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Recommendations:</a:t>
            </a:r>
            <a:endParaRPr b="0" lang="en-US" sz="4000" spc="-1" strike="noStrike">
              <a:solidFill>
                <a:srgbClr val="000000"/>
              </a:solidFill>
              <a:latin typeface="Arial"/>
            </a:endParaRPr>
          </a:p>
        </p:txBody>
      </p:sp>
      <p:sp>
        <p:nvSpPr>
          <p:cNvPr id="181" name="PlaceHolder 2"/>
          <p:cNvSpPr>
            <a:spLocks noGrp="1"/>
          </p:cNvSpPr>
          <p:nvPr>
            <p:ph/>
          </p:nvPr>
        </p:nvSpPr>
        <p:spPr>
          <a:xfrm>
            <a:off x="571680" y="1073520"/>
            <a:ext cx="1073340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Brief each takeoff, approach, and landing</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Runway and available distance for takeoff or landing</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Aircraft configuration and target airspeeds</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Rejected takeoff or landing decision point</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Departure/approach path</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Return to airport altitude</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rPr>
              <a:t>Forced landing opportunities</a:t>
            </a:r>
            <a:endParaRPr b="0" lang="en-US" sz="2400" spc="-1" strike="noStrike">
              <a:solidFill>
                <a:srgbClr val="000000"/>
              </a:solidFill>
              <a:latin typeface="Arial"/>
            </a:endParaRPr>
          </a:p>
        </p:txBody>
      </p:sp>
      <p:grpSp>
        <p:nvGrpSpPr>
          <p:cNvPr id="182" name="Group 5"/>
          <p:cNvGrpSpPr/>
          <p:nvPr/>
        </p:nvGrpSpPr>
        <p:grpSpPr>
          <a:xfrm>
            <a:off x="9502200" y="344520"/>
            <a:ext cx="1802520" cy="2627640"/>
            <a:chOff x="9502200" y="344520"/>
            <a:chExt cx="1802520" cy="2627640"/>
          </a:xfrm>
        </p:grpSpPr>
        <p:pic>
          <p:nvPicPr>
            <p:cNvPr id="183" name="Picture 13" descr="C:\Users\awp204js\AppData\Local\Microsoft\Windows\Temporary Internet Files\Content.IE5\1WPW159W\MC900442048[1].png"/>
            <p:cNvPicPr/>
            <p:nvPr/>
          </p:nvPicPr>
          <p:blipFill>
            <a:blip r:embed="rId1"/>
            <a:stretch/>
          </p:blipFill>
          <p:spPr>
            <a:xfrm>
              <a:off x="9502200" y="344520"/>
              <a:ext cx="1802520" cy="2627640"/>
            </a:xfrm>
            <a:prstGeom prst="rect">
              <a:avLst/>
            </a:prstGeom>
            <a:ln w="0">
              <a:noFill/>
            </a:ln>
          </p:spPr>
        </p:pic>
        <p:pic>
          <p:nvPicPr>
            <p:cNvPr id="184" name="Picture 12" descr="C:\Users\awp204js\Documents\FAASTeam\Projects\2013 Projects\National Projects\SSD\Research Material\284px-Gold_seal_svg.png"/>
            <p:cNvPicPr/>
            <p:nvPr/>
          </p:nvPicPr>
          <p:blipFill>
            <a:blip r:embed="rId2"/>
            <a:stretch/>
          </p:blipFill>
          <p:spPr>
            <a:xfrm>
              <a:off x="9811800" y="688680"/>
              <a:ext cx="1183680" cy="1150200"/>
            </a:xfrm>
            <a:prstGeom prst="rect">
              <a:avLst/>
            </a:prstGeom>
            <a:ln w="0">
              <a:noFill/>
            </a:ln>
          </p:spPr>
        </p:pic>
        <p:sp>
          <p:nvSpPr>
            <p:cNvPr id="185" name="TextBox 20"/>
            <p:cNvSpPr/>
            <p:nvPr/>
          </p:nvSpPr>
          <p:spPr>
            <a:xfrm>
              <a:off x="9955440" y="905400"/>
              <a:ext cx="89640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199"/>
                </a:spcBef>
              </a:pPr>
              <a:r>
                <a:rPr b="1" lang="en-US" sz="2400" spc="-1" strike="noStrike">
                  <a:solidFill>
                    <a:srgbClr val="0070c0"/>
                  </a:solidFill>
                  <a:latin typeface="Arial"/>
                  <a:ea typeface="ＭＳ Ｐゴシック"/>
                </a:rPr>
                <a:t>Gold Seal</a:t>
              </a:r>
              <a:endParaRPr b="0" lang="en-US" sz="2400" spc="-1" strike="noStrike">
                <a:solidFill>
                  <a:srgbClr val="000000"/>
                </a:solidFill>
                <a:latin typeface="Arial"/>
              </a:endParaRPr>
            </a:p>
          </p:txBody>
        </p:sp>
      </p:grpSp>
      <p:pic>
        <p:nvPicPr>
          <p:cNvPr id="186" name="Picture 9" descr=""/>
          <p:cNvPicPr/>
          <p:nvPr/>
        </p:nvPicPr>
        <p:blipFill>
          <a:blip r:embed="rId3"/>
          <a:stretch/>
        </p:blipFill>
        <p:spPr>
          <a:xfrm>
            <a:off x="7965360" y="3188880"/>
            <a:ext cx="3692520" cy="24310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69" dur="indefinite" restart="never" nodeType="tmRoot">
          <p:childTnLst>
            <p:seq>
              <p:cTn id="170" dur="indefinite" nodeType="mainSeq">
                <p:childTnLst>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181">
                                            <p:txEl>
                                              <p:pRg st="1" end="1"/>
                                            </p:txEl>
                                          </p:spTgt>
                                        </p:tgtEl>
                                        <p:attrNameLst>
                                          <p:attrName>style.visibility</p:attrName>
                                        </p:attrNameLst>
                                      </p:cBhvr>
                                      <p:to>
                                        <p:strVal val="visible"/>
                                      </p:to>
                                    </p:set>
                                  </p:childTnLst>
                                </p:cTn>
                              </p:par>
                              <p:par>
                                <p:cTn id="175" nodeType="withEffect" fill="hold" presetClass="entr" presetID="1">
                                  <p:stCondLst>
                                    <p:cond delay="0"/>
                                  </p:stCondLst>
                                  <p:childTnLst>
                                    <p:set>
                                      <p:cBhvr>
                                        <p:cTn id="176" dur="1" fill="hold">
                                          <p:stCondLst>
                                            <p:cond delay="0"/>
                                          </p:stCondLst>
                                        </p:cTn>
                                        <p:tgtEl>
                                          <p:spTgt spid="181">
                                            <p:txEl>
                                              <p:pRg st="2" end="2"/>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181">
                                            <p:txEl>
                                              <p:pRg st="3" end="3"/>
                                            </p:txEl>
                                          </p:spTgt>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181">
                                            <p:txEl>
                                              <p:pRg st="4" end="4"/>
                                            </p:txEl>
                                          </p:spTgt>
                                        </p:tgtEl>
                                        <p:attrNameLst>
                                          <p:attrName>style.visibility</p:attrName>
                                        </p:attrNameLst>
                                      </p:cBhvr>
                                      <p:to>
                                        <p:strVal val="visible"/>
                                      </p:to>
                                    </p:set>
                                  </p:childTnLst>
                                </p:cTn>
                              </p:par>
                              <p:par>
                                <p:cTn id="181" nodeType="withEffect" fill="hold" presetClass="entr" presetID="1">
                                  <p:stCondLst>
                                    <p:cond delay="0"/>
                                  </p:stCondLst>
                                  <p:childTnLst>
                                    <p:set>
                                      <p:cBhvr>
                                        <p:cTn id="182" dur="1" fill="hold">
                                          <p:stCondLst>
                                            <p:cond delay="0"/>
                                          </p:stCondLst>
                                        </p:cTn>
                                        <p:tgtEl>
                                          <p:spTgt spid="181">
                                            <p:txEl>
                                              <p:pRg st="5" end="5"/>
                                            </p:txEl>
                                          </p:spTgt>
                                        </p:tgtEl>
                                        <p:attrNameLst>
                                          <p:attrName>style.visibility</p:attrName>
                                        </p:attrNameLst>
                                      </p:cBhvr>
                                      <p:to>
                                        <p:strVal val="visible"/>
                                      </p:to>
                                    </p:set>
                                  </p:childTnLst>
                                </p:cTn>
                              </p:par>
                              <p:par>
                                <p:cTn id="183" nodeType="withEffect" fill="hold" presetClass="entr" presetID="1">
                                  <p:stCondLst>
                                    <p:cond delay="0"/>
                                  </p:stCondLst>
                                  <p:childTnLst>
                                    <p:set>
                                      <p:cBhvr>
                                        <p:cTn id="184"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348120" y="32724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Pattern Precision</a:t>
            </a:r>
            <a:endParaRPr b="0" lang="en-US" sz="4000" spc="-1" strike="noStrike">
              <a:solidFill>
                <a:srgbClr val="000000"/>
              </a:solidFill>
              <a:latin typeface="Arial"/>
            </a:endParaRPr>
          </a:p>
        </p:txBody>
      </p:sp>
      <p:sp>
        <p:nvSpPr>
          <p:cNvPr id="188" name="Content Placeholder 2"/>
          <p:cNvSpPr/>
          <p:nvPr/>
        </p:nvSpPr>
        <p:spPr>
          <a:xfrm>
            <a:off x="407160" y="1079640"/>
            <a:ext cx="4170240" cy="4301640"/>
          </a:xfrm>
          <a:prstGeom prst="rect">
            <a:avLst/>
          </a:prstGeom>
          <a:noFill/>
          <a:ln w="0">
            <a:noFill/>
          </a:ln>
        </p:spPr>
        <p:style>
          <a:lnRef idx="0"/>
          <a:fillRef idx="0"/>
          <a:effectRef idx="0"/>
          <a:fontRef idx="minor"/>
        </p:style>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Unusable portions of runway</a:t>
            </a:r>
            <a:endParaRPr b="0"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Forced landings</a:t>
            </a:r>
            <a:endParaRPr b="0"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Precise flying breeds confidence and it looks good!</a:t>
            </a:r>
            <a:r>
              <a:rPr b="1" lang="en-US" sz="2800" spc="-1" strike="noStrike">
                <a:solidFill>
                  <a:srgbClr val="000000"/>
                </a:solidFill>
                <a:latin typeface="Arial"/>
              </a:rPr>
              <a:t>	</a:t>
            </a:r>
            <a:endParaRPr b="0" lang="en-US" sz="2800" spc="-1" strike="noStrike">
              <a:solidFill>
                <a:srgbClr val="000000"/>
              </a:solidFill>
              <a:latin typeface="Arial"/>
            </a:endParaRPr>
          </a:p>
          <a:p>
            <a:pPr>
              <a:lnSpc>
                <a:spcPct val="100000"/>
              </a:lnSpc>
              <a:spcBef>
                <a:spcPts val="561"/>
              </a:spcBef>
            </a:pPr>
            <a:endParaRPr b="0" lang="en-US" sz="2800" spc="-1" strike="noStrike">
              <a:solidFill>
                <a:srgbClr val="000000"/>
              </a:solidFill>
              <a:latin typeface="Arial"/>
            </a:endParaRPr>
          </a:p>
          <a:p>
            <a:pPr>
              <a:lnSpc>
                <a:spcPct val="100000"/>
              </a:lnSpc>
              <a:spcBef>
                <a:spcPts val="561"/>
              </a:spcBef>
            </a:pPr>
            <a:endParaRPr b="0" lang="en-US" sz="2800" spc="-1" strike="noStrike">
              <a:solidFill>
                <a:srgbClr val="000000"/>
              </a:solidFill>
              <a:latin typeface="Arial"/>
            </a:endParaRPr>
          </a:p>
          <a:p>
            <a:pPr>
              <a:lnSpc>
                <a:spcPct val="100000"/>
              </a:lnSpc>
              <a:spcBef>
                <a:spcPts val="561"/>
              </a:spcBef>
            </a:pPr>
            <a:endParaRPr b="0" lang="en-US" sz="2800" spc="-1" strike="noStrike">
              <a:solidFill>
                <a:srgbClr val="000000"/>
              </a:solidFill>
              <a:latin typeface="Arial"/>
            </a:endParaRPr>
          </a:p>
          <a:p>
            <a:pPr>
              <a:lnSpc>
                <a:spcPct val="100000"/>
              </a:lnSpc>
              <a:spcBef>
                <a:spcPts val="561"/>
              </a:spcBef>
              <a:tabLst>
                <a:tab algn="l" pos="0"/>
              </a:tabLst>
            </a:pPr>
            <a:r>
              <a:rPr b="1" lang="en-US" sz="2800" spc="-1" strike="noStrike">
                <a:solidFill>
                  <a:srgbClr val="000000"/>
                </a:solidFill>
                <a:latin typeface="Arial"/>
              </a:rPr>
              <a:t>                              </a:t>
            </a:r>
            <a:endParaRPr b="0" lang="en-US" sz="2800" spc="-1" strike="noStrike">
              <a:solidFill>
                <a:srgbClr val="000000"/>
              </a:solidFill>
              <a:latin typeface="Arial"/>
            </a:endParaRPr>
          </a:p>
        </p:txBody>
      </p:sp>
      <p:pic>
        <p:nvPicPr>
          <p:cNvPr id="189" name="Content Placeholder 8" descr=""/>
          <p:cNvPicPr/>
          <p:nvPr/>
        </p:nvPicPr>
        <p:blipFill>
          <a:blip r:embed="rId1"/>
          <a:stretch/>
        </p:blipFill>
        <p:spPr>
          <a:xfrm>
            <a:off x="4870800" y="1004760"/>
            <a:ext cx="6996960" cy="4661640"/>
          </a:xfrm>
          <a:prstGeom prst="rect">
            <a:avLst/>
          </a:prstGeom>
          <a:ln w="0">
            <a:noFill/>
          </a:ln>
          <a:effectLst>
            <a:outerShdw algn="tl" blurRad="291960" dir="2700000" dist="139498" rotWithShape="0">
              <a:srgbClr val="333333">
                <a:alpha val="65000"/>
              </a:srgbClr>
            </a:outerShdw>
          </a:effectLst>
        </p:spPr>
      </p:pic>
      <p:grpSp>
        <p:nvGrpSpPr>
          <p:cNvPr id="190" name="Group 6"/>
          <p:cNvGrpSpPr/>
          <p:nvPr/>
        </p:nvGrpSpPr>
        <p:grpSpPr>
          <a:xfrm>
            <a:off x="5773680" y="1524960"/>
            <a:ext cx="4900320" cy="3494160"/>
            <a:chOff x="5773680" y="1524960"/>
            <a:chExt cx="4900320" cy="3494160"/>
          </a:xfrm>
        </p:grpSpPr>
        <p:cxnSp>
          <p:nvCxnSpPr>
            <p:cNvPr id="191" name="Straight Connector 7"/>
            <p:cNvCxnSpPr/>
            <p:nvPr/>
          </p:nvCxnSpPr>
          <p:spPr>
            <a:xfrm>
              <a:off x="5849280" y="1704960"/>
              <a:ext cx="4496760" cy="3314520"/>
            </a:xfrm>
            <a:prstGeom prst="straightConnector1">
              <a:avLst/>
            </a:prstGeom>
            <a:ln w="38100">
              <a:solidFill>
                <a:srgbClr val="ffff00"/>
              </a:solidFill>
              <a:prstDash val="dash"/>
              <a:round/>
            </a:ln>
          </p:spPr>
        </p:cxnSp>
        <p:cxnSp>
          <p:nvCxnSpPr>
            <p:cNvPr id="192" name="Straight Connector 8"/>
            <p:cNvCxnSpPr/>
            <p:nvPr/>
          </p:nvCxnSpPr>
          <p:spPr>
            <a:xfrm>
              <a:off x="5773680" y="3310560"/>
              <a:ext cx="2126520" cy="103320"/>
            </a:xfrm>
            <a:prstGeom prst="straightConnector1">
              <a:avLst/>
            </a:prstGeom>
            <a:ln w="38100">
              <a:solidFill>
                <a:srgbClr val="ffff00"/>
              </a:solidFill>
              <a:prstDash val="dash"/>
              <a:round/>
            </a:ln>
          </p:spPr>
        </p:cxnSp>
        <p:cxnSp>
          <p:nvCxnSpPr>
            <p:cNvPr id="193" name="Straight Connector 9"/>
            <p:cNvCxnSpPr/>
            <p:nvPr/>
          </p:nvCxnSpPr>
          <p:spPr>
            <a:xfrm>
              <a:off x="9345600" y="3765600"/>
              <a:ext cx="1328760" cy="933120"/>
            </a:xfrm>
            <a:prstGeom prst="straightConnector1">
              <a:avLst/>
            </a:prstGeom>
            <a:ln w="38100">
              <a:solidFill>
                <a:srgbClr val="ffff00"/>
              </a:solidFill>
              <a:prstDash val="dash"/>
              <a:round/>
            </a:ln>
          </p:spPr>
        </p:cxnSp>
        <p:cxnSp>
          <p:nvCxnSpPr>
            <p:cNvPr id="194" name="Straight Connector 10"/>
            <p:cNvCxnSpPr/>
            <p:nvPr/>
          </p:nvCxnSpPr>
          <p:spPr>
            <a:xfrm flipV="1">
              <a:off x="10345680" y="4698360"/>
              <a:ext cx="326160" cy="321120"/>
            </a:xfrm>
            <a:prstGeom prst="straightConnector1">
              <a:avLst/>
            </a:prstGeom>
            <a:ln w="38100">
              <a:solidFill>
                <a:srgbClr val="ffff00"/>
              </a:solidFill>
              <a:prstDash val="dash"/>
              <a:round/>
            </a:ln>
          </p:spPr>
        </p:cxnSp>
        <p:cxnSp>
          <p:nvCxnSpPr>
            <p:cNvPr id="195" name="Straight Connector 11"/>
            <p:cNvCxnSpPr/>
            <p:nvPr/>
          </p:nvCxnSpPr>
          <p:spPr>
            <a:xfrm>
              <a:off x="6202800" y="1602000"/>
              <a:ext cx="1268280" cy="956880"/>
            </a:xfrm>
            <a:prstGeom prst="straightConnector1">
              <a:avLst/>
            </a:prstGeom>
            <a:ln w="38100">
              <a:solidFill>
                <a:srgbClr val="ffff00"/>
              </a:solidFill>
              <a:prstDash val="dash"/>
              <a:round/>
            </a:ln>
          </p:spPr>
        </p:cxnSp>
        <p:cxnSp>
          <p:nvCxnSpPr>
            <p:cNvPr id="196" name="Straight Connector 12"/>
            <p:cNvCxnSpPr/>
            <p:nvPr/>
          </p:nvCxnSpPr>
          <p:spPr>
            <a:xfrm flipV="1">
              <a:off x="5850360" y="1524960"/>
              <a:ext cx="292320" cy="154440"/>
            </a:xfrm>
            <a:prstGeom prst="straightConnector1">
              <a:avLst/>
            </a:prstGeom>
            <a:ln w="38100">
              <a:solidFill>
                <a:srgbClr val="ffff00"/>
              </a:solidFill>
              <a:prstDash val="dash"/>
              <a:round/>
            </a:ln>
          </p:spPr>
        </p:cxnSp>
      </p:grpSp>
      <p:pic>
        <p:nvPicPr>
          <p:cNvPr id="197" name="Picture 13" descr="C:\Users\awp204js\AppData\Local\Microsoft\Windows\Temporary Internet Files\Content.IE5\1WPW159W\MC900442048[1].png"/>
          <p:cNvPicPr/>
          <p:nvPr/>
        </p:nvPicPr>
        <p:blipFill>
          <a:blip r:embed="rId2"/>
          <a:stretch/>
        </p:blipFill>
        <p:spPr>
          <a:xfrm>
            <a:off x="1173240" y="3956760"/>
            <a:ext cx="1802520" cy="2627640"/>
          </a:xfrm>
          <a:prstGeom prst="rect">
            <a:avLst/>
          </a:prstGeom>
          <a:ln w="0">
            <a:noFill/>
          </a:ln>
        </p:spPr>
      </p:pic>
      <p:pic>
        <p:nvPicPr>
          <p:cNvPr id="198" name="Picture 12" descr="C:\Users\awp204js\Documents\FAASTeam\Projects\2013 Projects\National Projects\SSD\Research Material\284px-Gold_seal_svg.png"/>
          <p:cNvPicPr/>
          <p:nvPr/>
        </p:nvPicPr>
        <p:blipFill>
          <a:blip r:embed="rId3"/>
          <a:stretch/>
        </p:blipFill>
        <p:spPr>
          <a:xfrm>
            <a:off x="1482480" y="4232160"/>
            <a:ext cx="1183680" cy="1150200"/>
          </a:xfrm>
          <a:prstGeom prst="rect">
            <a:avLst/>
          </a:prstGeom>
          <a:ln w="0">
            <a:noFill/>
          </a:ln>
        </p:spPr>
      </p:pic>
      <p:sp>
        <p:nvSpPr>
          <p:cNvPr id="199" name="TextBox 20"/>
          <p:cNvSpPr/>
          <p:nvPr/>
        </p:nvSpPr>
        <p:spPr>
          <a:xfrm>
            <a:off x="1595520" y="4424040"/>
            <a:ext cx="89640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199"/>
              </a:spcBef>
            </a:pPr>
            <a:r>
              <a:rPr b="1" lang="en-US" sz="2400" spc="-1" strike="noStrike">
                <a:solidFill>
                  <a:srgbClr val="0070c0"/>
                </a:solidFill>
                <a:latin typeface="Arial"/>
                <a:ea typeface="ＭＳ Ｐゴシック"/>
              </a:rPr>
              <a:t>Gold Seal</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85" dur="indefinite" restart="never" nodeType="tmRoot">
          <p:childTnLst>
            <p:seq>
              <p:cTn id="186" dur="indefinite" nodeType="mainSeq">
                <p:childTnLst>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188">
                                            <p:txEl>
                                              <p:pRg st="2" end="2"/>
                                            </p:txEl>
                                          </p:spTgt>
                                        </p:tgtEl>
                                        <p:attrNameLst>
                                          <p:attrName>style.visibility</p:attrName>
                                        </p:attrNameLst>
                                      </p:cBhvr>
                                      <p:to>
                                        <p:strVal val="visible"/>
                                      </p:to>
                                    </p:set>
                                  </p:childTnLst>
                                </p:cTn>
                              </p:par>
                              <p:par>
                                <p:cTn id="199" nodeType="withEffect" fill="hold" presetClass="entr" presetID="10">
                                  <p:stCondLst>
                                    <p:cond delay="0"/>
                                  </p:stCondLst>
                                  <p:childTnLst>
                                    <p:set>
                                      <p:cBhvr>
                                        <p:cTn id="200" dur="1" fill="hold">
                                          <p:stCondLst>
                                            <p:cond delay="0"/>
                                          </p:stCondLst>
                                        </p:cTn>
                                        <p:tgtEl>
                                          <p:spTgt spid="190"/>
                                        </p:tgtEl>
                                        <p:attrNameLst>
                                          <p:attrName>style.visibility</p:attrName>
                                        </p:attrNameLst>
                                      </p:cBhvr>
                                      <p:to>
                                        <p:strVal val="visible"/>
                                      </p:to>
                                    </p:set>
                                    <p:animEffect filter="fade" transition="in">
                                      <p:cBhvr additive="repl">
                                        <p:cTn id="201" dur="425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Want to learn more?</a:t>
            </a:r>
            <a:endParaRPr b="0" lang="en-US" sz="4000" spc="-1" strike="noStrike">
              <a:solidFill>
                <a:srgbClr val="000000"/>
              </a:solidFill>
              <a:latin typeface="Arial"/>
            </a:endParaRPr>
          </a:p>
        </p:txBody>
      </p:sp>
      <p:sp>
        <p:nvSpPr>
          <p:cNvPr id="201" name="PlaceHolder 2"/>
          <p:cNvSpPr>
            <a:spLocks noGrp="1"/>
          </p:cNvSpPr>
          <p:nvPr>
            <p:ph/>
          </p:nvPr>
        </p:nvSpPr>
        <p:spPr>
          <a:xfrm>
            <a:off x="697320" y="1082520"/>
            <a:ext cx="8049960" cy="4390560"/>
          </a:xfrm>
          <a:prstGeom prst="rect">
            <a:avLst/>
          </a:prstGeom>
          <a:noFill/>
          <a:ln w="0">
            <a:noFill/>
          </a:ln>
        </p:spPr>
        <p:txBody>
          <a:bodyPr numCol="1" spcCol="0" anchor="t">
            <a:noAutofit/>
          </a:bodyPr>
          <a:p>
            <a:pPr indent="0">
              <a:lnSpc>
                <a:spcPct val="100000"/>
              </a:lnSpc>
              <a:spcBef>
                <a:spcPts val="561"/>
              </a:spcBef>
              <a:buNone/>
              <a:tabLst>
                <a:tab algn="l" pos="0"/>
              </a:tabLst>
            </a:pPr>
            <a:r>
              <a:rPr b="1" lang="en-US" sz="2800" spc="-1" strike="noStrike">
                <a:solidFill>
                  <a:srgbClr val="000000"/>
                </a:solidFill>
                <a:latin typeface="Arial"/>
              </a:rPr>
              <a:t>Airplane Flying Handbook</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tabLst>
                <a:tab algn="l" pos="0"/>
              </a:tabLst>
            </a:pPr>
            <a:r>
              <a:rPr b="0" lang="en-US" sz="2400" spc="-1" strike="noStrike" u="sng">
                <a:solidFill>
                  <a:srgbClr val="009999"/>
                </a:solidFill>
                <a:uFillTx/>
                <a:latin typeface="Arial"/>
                <a:hlinkClick r:id="rId1"/>
              </a:rPr>
              <a:t>https://bit.ly/3wO1wMu</a:t>
            </a:r>
            <a:r>
              <a:rPr b="0" lang="en-US" sz="2400" spc="-1" strike="noStrike">
                <a:solidFill>
                  <a:srgbClr val="000000"/>
                </a:solidFill>
                <a:latin typeface="Arial"/>
              </a:rPr>
              <a:t>   </a:t>
            </a:r>
            <a:endParaRPr b="0" lang="en-US" sz="2400" spc="-1" strike="noStrike">
              <a:solidFill>
                <a:srgbClr val="000000"/>
              </a:solidFill>
              <a:latin typeface="Arial"/>
            </a:endParaRPr>
          </a:p>
          <a:p>
            <a:pPr indent="0">
              <a:lnSpc>
                <a:spcPct val="100000"/>
              </a:lnSpc>
              <a:spcBef>
                <a:spcPts val="561"/>
              </a:spcBef>
              <a:buNone/>
              <a:tabLst>
                <a:tab algn="l" pos="0"/>
              </a:tabLst>
            </a:pPr>
            <a:endParaRPr b="1" lang="en-US" sz="2800" spc="-1" strike="noStrike">
              <a:solidFill>
                <a:srgbClr val="000000"/>
              </a:solidFill>
              <a:latin typeface="Arial"/>
            </a:endParaRPr>
          </a:p>
          <a:p>
            <a:pPr indent="0">
              <a:lnSpc>
                <a:spcPct val="100000"/>
              </a:lnSpc>
              <a:spcBef>
                <a:spcPts val="561"/>
              </a:spcBef>
              <a:buNone/>
              <a:tabLst>
                <a:tab algn="l" pos="0"/>
              </a:tabLst>
            </a:pPr>
            <a:r>
              <a:rPr b="1" lang="en-US" sz="2800" spc="-1" strike="noStrike">
                <a:solidFill>
                  <a:srgbClr val="000000"/>
                </a:solidFill>
                <a:latin typeface="Arial"/>
              </a:rPr>
              <a:t>FAASTeam WINGS Pilot Proficiency Program                </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tabLst>
                <a:tab algn="l" pos="0"/>
              </a:tabLst>
            </a:pPr>
            <a:r>
              <a:rPr b="0" lang="en-US" sz="2400" spc="-1" strike="noStrike" u="sng">
                <a:solidFill>
                  <a:srgbClr val="009999"/>
                </a:solidFill>
                <a:uFillTx/>
                <a:latin typeface="Arial"/>
                <a:hlinkClick r:id="rId2"/>
              </a:rPr>
              <a:t>http://faasafety.gov/WINGS</a:t>
            </a:r>
            <a:r>
              <a:rPr b="0" lang="en-US" sz="2400" spc="-1" strike="noStrike">
                <a:solidFill>
                  <a:srgbClr val="000000"/>
                </a:solidFill>
                <a:latin typeface="Arial"/>
              </a:rPr>
              <a:t>  </a:t>
            </a:r>
            <a:endParaRPr b="0" lang="en-US" sz="2400" spc="-1" strike="noStrike">
              <a:solidFill>
                <a:srgbClr val="000000"/>
              </a:solidFill>
              <a:latin typeface="Arial"/>
            </a:endParaRPr>
          </a:p>
        </p:txBody>
      </p:sp>
      <p:sp>
        <p:nvSpPr>
          <p:cNvPr id="202" name="PlaceHolder 3"/>
          <p:cNvSpPr>
            <a:spLocks noGrp="1"/>
          </p:cNvSpPr>
          <p:nvPr>
            <p:ph type="sldNum" idx="6"/>
          </p:nvPr>
        </p:nvSpPr>
        <p:spPr>
          <a:xfrm>
            <a:off x="9939960" y="6248520"/>
            <a:ext cx="1468080" cy="456840"/>
          </a:xfrm>
          <a:prstGeom prst="rect">
            <a:avLst/>
          </a:prstGeom>
          <a:noFill/>
          <a:ln w="0">
            <a:noFill/>
          </a:ln>
        </p:spPr>
        <p:txBody>
          <a:bodyPr lIns="90000" rIns="90000" tIns="45000" bIns="45000" anchor="t">
            <a:noAutofit/>
          </a:bodyPr>
          <a:lstStyle>
            <a:lvl1pPr marL="216000" indent="-216000">
              <a:lnSpc>
                <a:spcPct val="100000"/>
              </a:lnSpc>
              <a:spcBef>
                <a:spcPts val="1199"/>
              </a:spcBef>
              <a:buClr>
                <a:srgbClr val="000000"/>
              </a:buClr>
              <a:buFont typeface="Symbol" charset="2"/>
              <a:buChar char=""/>
              <a:defRPr b="0" lang="en-US" sz="2400" spc="-1" strike="noStrike">
                <a:solidFill>
                  <a:srgbClr val="000000"/>
                </a:solidFill>
                <a:latin typeface="Arial"/>
              </a:defRPr>
            </a:lvl1pPr>
          </a:lstStyle>
          <a:p>
            <a:pPr marL="216000" indent="-216000">
              <a:lnSpc>
                <a:spcPct val="100000"/>
              </a:lnSpc>
              <a:spcBef>
                <a:spcPts val="1199"/>
              </a:spcBef>
              <a:buClr>
                <a:srgbClr val="000000"/>
              </a:buClr>
              <a:buFont typeface="Symbol" charset="2"/>
              <a:buChar char=""/>
            </a:pPr>
            <a:fld id="{E37D0E29-D7DA-4E70-AF10-EFD10F41AEC7}" type="slidenum">
              <a:rPr b="0" lang="en-US" sz="2400" spc="-1" strike="noStrike">
                <a:solidFill>
                  <a:srgbClr val="000000"/>
                </a:solidFill>
                <a:latin typeface="Arial"/>
              </a:rPr>
              <a:t>&lt;number&gt;</a:t>
            </a:fld>
            <a:endParaRPr b="0" lang="en-US" sz="2400" spc="-1" strike="noStrike">
              <a:solidFill>
                <a:srgbClr val="000000"/>
              </a:solidFill>
              <a:latin typeface="Times New Roman"/>
            </a:endParaRPr>
          </a:p>
        </p:txBody>
      </p:sp>
      <p:pic>
        <p:nvPicPr>
          <p:cNvPr id="203" name="Picture 4" descr=""/>
          <p:cNvPicPr/>
          <p:nvPr/>
        </p:nvPicPr>
        <p:blipFill>
          <a:blip r:embed="rId3"/>
          <a:stretch/>
        </p:blipFill>
        <p:spPr>
          <a:xfrm rot="527400">
            <a:off x="8734680" y="1166760"/>
            <a:ext cx="3092400" cy="3985200"/>
          </a:xfrm>
          <a:prstGeom prst="rect">
            <a:avLst/>
          </a:prstGeom>
          <a:ln w="0">
            <a:noFill/>
          </a:ln>
          <a:effectLst>
            <a:outerShdw algn="tl" blurRad="291960" dir="2700000" dist="139498" rotWithShape="0">
              <a:srgbClr val="333333">
                <a:alpha val="65000"/>
              </a:srgbClr>
            </a:outerShdw>
          </a:effectLst>
        </p:spPr>
      </p:pic>
      <p:pic>
        <p:nvPicPr>
          <p:cNvPr id="204" name="Picture 5" descr=""/>
          <p:cNvPicPr/>
          <p:nvPr/>
        </p:nvPicPr>
        <p:blipFill>
          <a:blip r:embed="rId4"/>
          <a:srcRect l="5228" t="8958" r="6676" b="10556"/>
          <a:stretch/>
        </p:blipFill>
        <p:spPr>
          <a:xfrm>
            <a:off x="6064560" y="708840"/>
            <a:ext cx="1795320" cy="1740240"/>
          </a:xfrm>
          <a:prstGeom prst="rect">
            <a:avLst/>
          </a:prstGeom>
          <a:ln w="0">
            <a:noFill/>
          </a:ln>
        </p:spPr>
      </p:pic>
      <p:pic>
        <p:nvPicPr>
          <p:cNvPr id="205" name="Picture 8" descr=""/>
          <p:cNvPicPr/>
          <p:nvPr/>
        </p:nvPicPr>
        <p:blipFill>
          <a:blip r:embed="rId5"/>
          <a:stretch/>
        </p:blipFill>
        <p:spPr>
          <a:xfrm>
            <a:off x="697320" y="3513240"/>
            <a:ext cx="2132640" cy="20880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Questions/Comments?</a:t>
            </a:r>
            <a:endParaRPr b="0" lang="en-US" sz="4000" spc="-1" strike="noStrike">
              <a:solidFill>
                <a:srgbClr val="000000"/>
              </a:solidFill>
              <a:latin typeface="Arial"/>
            </a:endParaRPr>
          </a:p>
        </p:txBody>
      </p:sp>
      <p:sp>
        <p:nvSpPr>
          <p:cNvPr id="207" name="PlaceHolder 2"/>
          <p:cNvSpPr>
            <a:spLocks noGrp="1"/>
          </p:cNvSpPr>
          <p:nvPr>
            <p:ph/>
          </p:nvPr>
        </p:nvSpPr>
        <p:spPr>
          <a:xfrm>
            <a:off x="660240" y="1600200"/>
            <a:ext cx="10733400" cy="4390560"/>
          </a:xfrm>
          <a:prstGeom prst="rect">
            <a:avLst/>
          </a:prstGeom>
          <a:noFill/>
          <a:ln w="0">
            <a:noFill/>
          </a:ln>
        </p:spPr>
        <p:txBody>
          <a:bodyPr numCol="1" spcCol="0" anchor="t">
            <a:noAutofit/>
          </a:bodyPr>
          <a:p>
            <a:pPr marL="432000" indent="-324000">
              <a:spcBef>
                <a:spcPts val="1417"/>
              </a:spcBef>
              <a:buClr>
                <a:srgbClr val="000000"/>
              </a:buClr>
              <a:buSzPct val="45000"/>
              <a:buFont typeface="Wingdings" charset="2"/>
              <a:buChar char=""/>
            </a:pPr>
            <a:r>
              <a:rPr b="1" lang="en-US" sz="2800" spc="-1" strike="noStrike">
                <a:solidFill>
                  <a:srgbClr val="000000"/>
                </a:solidFill>
                <a:latin typeface="Arial"/>
              </a:rPr>
              <a:t>Do you brief your departure?</a:t>
            </a:r>
            <a:endParaRPr b="1" lang="en-US" sz="2800" spc="-1" strike="noStrike">
              <a:solidFill>
                <a:srgbClr val="000000"/>
              </a:solidFill>
              <a:latin typeface="Arial"/>
            </a:endParaRPr>
          </a:p>
          <a:p>
            <a:pPr marL="432000" indent="-324000">
              <a:spcBef>
                <a:spcPts val="1417"/>
              </a:spcBef>
              <a:buClr>
                <a:srgbClr val="000000"/>
              </a:buClr>
              <a:buSzPct val="45000"/>
              <a:buFont typeface="Wingdings" charset="2"/>
              <a:buChar char=""/>
            </a:pPr>
            <a:r>
              <a:rPr b="1" lang="en-US" sz="2800" spc="-1" strike="noStrike">
                <a:solidFill>
                  <a:srgbClr val="000000"/>
                </a:solidFill>
                <a:latin typeface="Arial"/>
              </a:rPr>
              <a:t>Do you brief your </a:t>
            </a:r>
            <a:r>
              <a:rPr b="1" lang="en-US" sz="2800" spc="-1" strike="noStrike">
                <a:solidFill>
                  <a:srgbClr val="000000"/>
                </a:solidFill>
                <a:latin typeface="Arial"/>
              </a:rPr>
              <a:t>approach</a:t>
            </a:r>
            <a:r>
              <a:rPr b="1" lang="en-US" sz="2800" spc="-1" strike="noStrike">
                <a:solidFill>
                  <a:srgbClr val="000000"/>
                </a:solidFill>
                <a:latin typeface="Arial"/>
              </a:rPr>
              <a:t>?</a:t>
            </a:r>
            <a:endParaRPr b="1" lang="en-US" sz="2800" spc="-1" strike="noStrike">
              <a:solidFill>
                <a:srgbClr val="000000"/>
              </a:solidFill>
              <a:latin typeface="Arial"/>
            </a:endParaRPr>
          </a:p>
          <a:p>
            <a:pPr marL="432000" indent="-324000">
              <a:spcBef>
                <a:spcPts val="1417"/>
              </a:spcBef>
              <a:buClr>
                <a:srgbClr val="000000"/>
              </a:buClr>
              <a:buSzPct val="45000"/>
              <a:buFont typeface="Wingdings" charset="2"/>
              <a:buChar char=""/>
            </a:pPr>
            <a:r>
              <a:rPr b="1" lang="en-US" sz="2800" spc="-1" strike="noStrike">
                <a:solidFill>
                  <a:srgbClr val="000000"/>
                </a:solidFill>
                <a:latin typeface="Arial"/>
              </a:rPr>
              <a:t>Do you brief your Go Around Point?</a:t>
            </a:r>
            <a:endParaRPr b="1" lang="en-US" sz="2800" spc="-1" strike="noStrike">
              <a:solidFill>
                <a:srgbClr val="000000"/>
              </a:solidFill>
              <a:latin typeface="Arial"/>
            </a:endParaRPr>
          </a:p>
        </p:txBody>
      </p:sp>
      <p:pic>
        <p:nvPicPr>
          <p:cNvPr id="208" name="Picture 4" descr="Rodin_Thinker"/>
          <p:cNvPicPr/>
          <p:nvPr/>
        </p:nvPicPr>
        <p:blipFill>
          <a:blip r:embed="rId1"/>
          <a:stretch/>
        </p:blipFill>
        <p:spPr>
          <a:xfrm>
            <a:off x="8534520" y="1989360"/>
            <a:ext cx="2646360" cy="32950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Proficiency and Peace of Mind</a:t>
            </a:r>
            <a:endParaRPr b="0" lang="en-US" sz="4000" spc="-1" strike="noStrike">
              <a:solidFill>
                <a:srgbClr val="000000"/>
              </a:solidFill>
              <a:latin typeface="Arial"/>
            </a:endParaRPr>
          </a:p>
        </p:txBody>
      </p:sp>
      <p:pic>
        <p:nvPicPr>
          <p:cNvPr id="210" name="Picture 12" descr=""/>
          <p:cNvPicPr/>
          <p:nvPr/>
        </p:nvPicPr>
        <p:blipFill>
          <a:blip r:embed="rId1"/>
          <a:srcRect l="22066" t="0" r="20388" b="0"/>
          <a:stretch/>
        </p:blipFill>
        <p:spPr>
          <a:xfrm>
            <a:off x="8125200" y="1412640"/>
            <a:ext cx="3252960" cy="3771720"/>
          </a:xfrm>
          <a:prstGeom prst="rect">
            <a:avLst/>
          </a:prstGeom>
          <a:ln w="0">
            <a:noFill/>
          </a:ln>
          <a:effectLst>
            <a:outerShdw algn="tl" blurRad="291960" dir="2700000" dist="139498" rotWithShape="0">
              <a:srgbClr val="333333">
                <a:alpha val="65000"/>
              </a:srgbClr>
            </a:outerShdw>
          </a:effectLst>
        </p:spPr>
      </p:pic>
      <p:pic>
        <p:nvPicPr>
          <p:cNvPr id="211" name="Picture 9" descr=""/>
          <p:cNvPicPr/>
          <p:nvPr/>
        </p:nvPicPr>
        <p:blipFill>
          <a:blip r:embed="rId2"/>
          <a:stretch/>
        </p:blipFill>
        <p:spPr>
          <a:xfrm>
            <a:off x="2230200" y="3174480"/>
            <a:ext cx="3219840" cy="2417400"/>
          </a:xfrm>
          <a:prstGeom prst="rect">
            <a:avLst/>
          </a:prstGeom>
          <a:ln w="0">
            <a:noFill/>
          </a:ln>
          <a:effectLst>
            <a:outerShdw algn="tl" blurRad="291960" dir="2700000" dist="139498" rotWithShape="0">
              <a:srgbClr val="333333">
                <a:alpha val="65000"/>
              </a:srgbClr>
            </a:outerShdw>
          </a:effectLst>
        </p:spPr>
      </p:pic>
      <p:sp>
        <p:nvSpPr>
          <p:cNvPr id="212" name="Rectangle 2"/>
          <p:cNvSpPr/>
          <p:nvPr/>
        </p:nvSpPr>
        <p:spPr>
          <a:xfrm>
            <a:off x="571680" y="1026720"/>
            <a:ext cx="7162560" cy="4295520"/>
          </a:xfrm>
          <a:prstGeom prst="rect">
            <a:avLst/>
          </a:prstGeom>
          <a:noFill/>
          <a:ln w="0">
            <a:noFill/>
          </a:ln>
        </p:spPr>
        <p:style>
          <a:lnRef idx="0"/>
          <a:fillRef idx="0"/>
          <a:effectRef idx="0"/>
          <a:fontRef idx="minor"/>
        </p:style>
        <p:txBody>
          <a:bodyPr numCol="1" spcCol="0" anchor="t">
            <a:noAutofit/>
          </a:bodyPr>
          <a:p>
            <a:pPr marL="343080" indent="-343080">
              <a:lnSpc>
                <a:spcPct val="90000"/>
              </a:lnSpc>
              <a:spcBef>
                <a:spcPts val="1959"/>
              </a:spcBef>
              <a:buClr>
                <a:srgbClr val="000000"/>
              </a:buClr>
              <a:buFont typeface="Symbol" charset="2"/>
              <a:buChar char=""/>
              <a:tabLst>
                <a:tab algn="l" pos="631800"/>
              </a:tabLst>
            </a:pPr>
            <a:r>
              <a:rPr b="1" lang="en-US" sz="2800" spc="-1" strike="noStrike">
                <a:solidFill>
                  <a:srgbClr val="000000"/>
                </a:solidFill>
                <a:latin typeface="Arial"/>
              </a:rPr>
              <a:t>Fly regularly with your CFI</a:t>
            </a:r>
            <a:endParaRPr b="0" lang="en-US" sz="2800" spc="-1" strike="noStrike">
              <a:solidFill>
                <a:srgbClr val="000000"/>
              </a:solidFill>
              <a:latin typeface="Arial"/>
            </a:endParaRPr>
          </a:p>
          <a:p>
            <a:pPr marL="343080" indent="-343080">
              <a:lnSpc>
                <a:spcPct val="90000"/>
              </a:lnSpc>
              <a:spcBef>
                <a:spcPts val="1959"/>
              </a:spcBef>
              <a:buClr>
                <a:srgbClr val="000000"/>
              </a:buClr>
              <a:buFont typeface="Symbol" charset="2"/>
              <a:buChar char=""/>
              <a:tabLst>
                <a:tab algn="l" pos="631800"/>
              </a:tabLst>
            </a:pPr>
            <a:r>
              <a:rPr b="1" lang="en-US" sz="2800" spc="-1" strike="noStrike">
                <a:solidFill>
                  <a:srgbClr val="000000"/>
                </a:solidFill>
                <a:latin typeface="Arial"/>
              </a:rPr>
              <a:t>Perfect Practice</a:t>
            </a:r>
            <a:endParaRPr b="0" lang="en-US" sz="2800" spc="-1" strike="noStrike">
              <a:solidFill>
                <a:srgbClr val="000000"/>
              </a:solidFill>
              <a:latin typeface="Arial"/>
            </a:endParaRPr>
          </a:p>
          <a:p>
            <a:pPr marL="343080" indent="-343080">
              <a:lnSpc>
                <a:spcPct val="90000"/>
              </a:lnSpc>
              <a:spcBef>
                <a:spcPts val="1959"/>
              </a:spcBef>
              <a:buClr>
                <a:srgbClr val="000000"/>
              </a:buClr>
              <a:buFont typeface="Symbol" charset="2"/>
              <a:buChar char=""/>
              <a:tabLst>
                <a:tab algn="l" pos="631800"/>
              </a:tabLst>
            </a:pPr>
            <a:r>
              <a:rPr b="1" lang="en-US" sz="2800" spc="-1" strike="noStrike">
                <a:solidFill>
                  <a:srgbClr val="000000"/>
                </a:solidFill>
                <a:latin typeface="Arial"/>
              </a:rPr>
              <a:t>Document in </a:t>
            </a:r>
            <a:r>
              <a:rPr b="1" i="1" lang="en-US" sz="2800" spc="-1" strike="noStrike">
                <a:solidFill>
                  <a:srgbClr val="000000"/>
                </a:solidFill>
                <a:latin typeface="Arial"/>
              </a:rPr>
              <a:t>WINGS</a:t>
            </a:r>
            <a:endParaRPr b="0" lang="en-US" sz="2800" spc="-1" strike="noStrike">
              <a:solidFill>
                <a:srgbClr val="000000"/>
              </a:solidFill>
              <a:latin typeface="Arial"/>
            </a:endParaRPr>
          </a:p>
          <a:p>
            <a:pPr>
              <a:lnSpc>
                <a:spcPct val="90000"/>
              </a:lnSpc>
              <a:spcBef>
                <a:spcPts val="1959"/>
              </a:spcBef>
              <a:tabLst>
                <a:tab algn="l" pos="0"/>
              </a:tabLst>
            </a:pPr>
            <a:endParaRPr b="0" lang="en-US" sz="2800" spc="-1" strike="noStrike">
              <a:solidFill>
                <a:srgbClr val="000000"/>
              </a:solidFill>
              <a:latin typeface="Arial"/>
            </a:endParaRPr>
          </a:p>
          <a:p>
            <a:pPr>
              <a:lnSpc>
                <a:spcPct val="90000"/>
              </a:lnSpc>
              <a:spcBef>
                <a:spcPts val="1959"/>
              </a:spcBef>
              <a:tabLst>
                <a:tab algn="l" pos="0"/>
              </a:tabLst>
            </a:pPr>
            <a:r>
              <a:rPr b="1" lang="en-US" sz="2800" spc="-1" strike="noStrike">
                <a:solidFill>
                  <a:srgbClr val="000000"/>
                </a:solidFill>
                <a:latin typeface="Arial"/>
              </a:rPr>
              <a:t>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02" dur="indefinite" restart="never" nodeType="tmRoot">
          <p:childTnLst>
            <p:seq>
              <p:cTn id="203" dur="indefinite" nodeType="mainSeq">
                <p:childTnLst>
                  <p:par>
                    <p:cTn id="204" fill="hold">
                      <p:stCondLst>
                        <p:cond delay="indefinite"/>
                      </p:stCondLst>
                      <p:childTnLst>
                        <p:par>
                          <p:cTn id="205" fill="hold">
                            <p:stCondLst>
                              <p:cond delay="0"/>
                            </p:stCondLst>
                            <p:childTnLst>
                              <p:par>
                                <p:cTn id="206" nodeType="clickEffect" fill="hold" presetClass="entr" presetID="1">
                                  <p:stCondLst>
                                    <p:cond delay="0"/>
                                  </p:stCondLst>
                                  <p:childTnLst>
                                    <p:set>
                                      <p:cBhvr>
                                        <p:cTn id="207"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nodeType="clickEffect" fill="hold" presetClass="entr" presetID="1">
                                  <p:stCondLst>
                                    <p:cond delay="0"/>
                                  </p:stCondLst>
                                  <p:childTnLst>
                                    <p:set>
                                      <p:cBhvr>
                                        <p:cTn id="211"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nodeType="clickEffect" fill="hold" presetClass="entr" presetID="1">
                                  <p:stCondLst>
                                    <p:cond delay="0"/>
                                  </p:stCondLst>
                                  <p:childTnLst>
                                    <p:set>
                                      <p:cBhvr>
                                        <p:cTn id="215" dur="1" fill="hold">
                                          <p:stCondLst>
                                            <p:cond delay="0"/>
                                          </p:stCondLst>
                                        </p:cTn>
                                        <p:tgtEl>
                                          <p:spTgt spid="212">
                                            <p:txEl>
                                              <p:pRg st="2" end="2"/>
                                            </p:txEl>
                                          </p:spTgt>
                                        </p:tgtEl>
                                        <p:attrNameLst>
                                          <p:attrName>style.visibility</p:attrName>
                                        </p:attrNameLst>
                                      </p:cBhvr>
                                      <p:to>
                                        <p:strVal val="visible"/>
                                      </p:to>
                                    </p:set>
                                  </p:childTnLst>
                                </p:cTn>
                              </p:par>
                              <p:par>
                                <p:cTn id="216" nodeType="withEffect" fill="hold" presetClass="entr" presetID="1">
                                  <p:stCondLst>
                                    <p:cond delay="0"/>
                                  </p:stCondLst>
                                  <p:childTnLst>
                                    <p:set>
                                      <p:cBhvr>
                                        <p:cTn id="217"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Thank you for attending</a:t>
            </a:r>
            <a:r>
              <a:rPr b="1" lang="en-US" sz="4000" spc="-1" strike="noStrike">
                <a:solidFill>
                  <a:srgbClr val="1d2f68"/>
                </a:solidFill>
                <a:latin typeface="Arial"/>
              </a:rPr>
              <a:t>	</a:t>
            </a:r>
            <a:endParaRPr b="0" lang="en-US" sz="4000" spc="-1" strike="noStrike">
              <a:solidFill>
                <a:srgbClr val="000000"/>
              </a:solidFill>
              <a:latin typeface="Arial"/>
            </a:endParaRPr>
          </a:p>
        </p:txBody>
      </p:sp>
      <p:sp>
        <p:nvSpPr>
          <p:cNvPr id="214" name="PlaceHolder 2"/>
          <p:cNvSpPr>
            <a:spLocks noGrp="1"/>
          </p:cNvSpPr>
          <p:nvPr>
            <p:ph/>
          </p:nvPr>
        </p:nvSpPr>
        <p:spPr>
          <a:xfrm>
            <a:off x="722880" y="1134000"/>
            <a:ext cx="80499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rPr>
              <a:t>You are vital members of our GA safety community.</a:t>
            </a:r>
            <a:endParaRPr b="1" lang="en-US" sz="2800" spc="-1" strike="noStrike">
              <a:solidFill>
                <a:srgbClr val="000000"/>
              </a:solidFill>
              <a:latin typeface="Arial"/>
            </a:endParaRPr>
          </a:p>
        </p:txBody>
      </p:sp>
      <p:pic>
        <p:nvPicPr>
          <p:cNvPr id="215" name="Picture 11" descr=""/>
          <p:cNvPicPr/>
          <p:nvPr/>
        </p:nvPicPr>
        <p:blipFill>
          <a:blip r:embed="rId1"/>
          <a:stretch/>
        </p:blipFill>
        <p:spPr>
          <a:xfrm>
            <a:off x="8544600" y="3780000"/>
            <a:ext cx="2480760" cy="1861920"/>
          </a:xfrm>
          <a:prstGeom prst="rect">
            <a:avLst/>
          </a:prstGeom>
          <a:ln w="0">
            <a:noFill/>
          </a:ln>
          <a:effectLst>
            <a:outerShdw algn="tl" blurRad="291960" dir="2700000" dist="139498" rotWithShape="0">
              <a:srgbClr val="333333">
                <a:alpha val="65000"/>
              </a:srgbClr>
            </a:outerShdw>
          </a:effectLst>
        </p:spPr>
      </p:pic>
      <p:pic>
        <p:nvPicPr>
          <p:cNvPr id="216" name="Picture 14" descr=""/>
          <p:cNvPicPr/>
          <p:nvPr/>
        </p:nvPicPr>
        <p:blipFill>
          <a:blip r:embed="rId2"/>
          <a:stretch/>
        </p:blipFill>
        <p:spPr>
          <a:xfrm>
            <a:off x="5805000" y="1868400"/>
            <a:ext cx="2547360" cy="1911600"/>
          </a:xfrm>
          <a:prstGeom prst="rect">
            <a:avLst/>
          </a:prstGeom>
          <a:ln w="0">
            <a:noFill/>
          </a:ln>
          <a:effectLst>
            <a:outerShdw algn="tl" blurRad="291960" dir="2700000" dist="139498" rotWithShape="0">
              <a:srgbClr val="333333">
                <a:alpha val="65000"/>
              </a:srgbClr>
            </a:outerShdw>
          </a:effectLst>
        </p:spPr>
      </p:pic>
      <p:pic>
        <p:nvPicPr>
          <p:cNvPr id="217" name="Picture 15" descr=""/>
          <p:cNvPicPr/>
          <p:nvPr/>
        </p:nvPicPr>
        <p:blipFill>
          <a:blip r:embed="rId3"/>
          <a:stretch/>
        </p:blipFill>
        <p:spPr>
          <a:xfrm>
            <a:off x="1372320" y="3413160"/>
            <a:ext cx="4011480" cy="17384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What’s a short field?</a:t>
            </a:r>
            <a:endParaRPr b="0" lang="en-US" sz="4000" spc="-1" strike="noStrike">
              <a:solidFill>
                <a:srgbClr val="000000"/>
              </a:solidFill>
              <a:latin typeface="Arial"/>
            </a:endParaRPr>
          </a:p>
        </p:txBody>
      </p:sp>
      <p:pic>
        <p:nvPicPr>
          <p:cNvPr id="119" name="Content Placeholder 3" descr=""/>
          <p:cNvPicPr/>
          <p:nvPr/>
        </p:nvPicPr>
        <p:blipFill>
          <a:blip r:embed="rId1"/>
          <a:stretch/>
        </p:blipFill>
        <p:spPr>
          <a:xfrm>
            <a:off x="5131080" y="1251720"/>
            <a:ext cx="6554880" cy="3564720"/>
          </a:xfrm>
          <a:prstGeom prst="rect">
            <a:avLst/>
          </a:prstGeom>
          <a:ln w="0">
            <a:noFill/>
          </a:ln>
          <a:effectLst>
            <a:outerShdw algn="tl" blurRad="291960" dir="2700000" dist="139498" rotWithShape="0">
              <a:srgbClr val="333333">
                <a:alpha val="65000"/>
              </a:srgbClr>
            </a:outerShdw>
          </a:effectLst>
        </p:spPr>
      </p:pic>
      <p:pic>
        <p:nvPicPr>
          <p:cNvPr id="120" name="Picture 6" descr="IM000610"/>
          <p:cNvPicPr/>
          <p:nvPr/>
        </p:nvPicPr>
        <p:blipFill>
          <a:blip r:embed="rId2"/>
          <a:stretch/>
        </p:blipFill>
        <p:spPr>
          <a:xfrm>
            <a:off x="714600" y="2317680"/>
            <a:ext cx="3801240" cy="28476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Read the book</a:t>
            </a:r>
            <a:endParaRPr b="0" lang="en-US" sz="4000" spc="-1" strike="noStrike">
              <a:solidFill>
                <a:srgbClr val="000000"/>
              </a:solidFill>
              <a:latin typeface="Arial"/>
            </a:endParaRPr>
          </a:p>
        </p:txBody>
      </p:sp>
      <p:pic>
        <p:nvPicPr>
          <p:cNvPr id="122" name="Picture 2" descr=""/>
          <p:cNvPicPr/>
          <p:nvPr/>
        </p:nvPicPr>
        <p:blipFill>
          <a:blip r:embed="rId1"/>
          <a:stretch/>
        </p:blipFill>
        <p:spPr>
          <a:xfrm>
            <a:off x="7620120" y="2495160"/>
            <a:ext cx="3944520" cy="2958840"/>
          </a:xfrm>
          <a:prstGeom prst="rect">
            <a:avLst/>
          </a:prstGeom>
          <a:ln w="0">
            <a:noFill/>
          </a:ln>
          <a:effectLst>
            <a:outerShdw algn="tl" blurRad="291960" dir="2700000" dist="139498" rotWithShape="0">
              <a:srgbClr val="333333">
                <a:alpha val="65000"/>
              </a:srgbClr>
            </a:outerShdw>
          </a:effectLst>
        </p:spPr>
      </p:pic>
      <p:sp>
        <p:nvSpPr>
          <p:cNvPr id="123" name="PlaceHolder 2"/>
          <p:cNvSpPr>
            <a:spLocks noGrp="1"/>
          </p:cNvSpPr>
          <p:nvPr>
            <p:ph/>
          </p:nvPr>
        </p:nvSpPr>
        <p:spPr>
          <a:xfrm>
            <a:off x="474120" y="1221120"/>
            <a:ext cx="80499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Pilot’s Operating Handbook</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Performance Charts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Speeds for safe operation</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Normal &amp; Emergency procedures</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Short field T.O. &amp; Landing procedures</a:t>
            </a:r>
            <a:endParaRPr b="1"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Do the math</a:t>
            </a:r>
            <a:endParaRPr b="0" lang="en-US" sz="4000" spc="-1" strike="noStrike">
              <a:solidFill>
                <a:srgbClr val="000000"/>
              </a:solidFill>
              <a:latin typeface="Arial"/>
            </a:endParaRPr>
          </a:p>
        </p:txBody>
      </p:sp>
      <p:pic>
        <p:nvPicPr>
          <p:cNvPr id="125" name="Content Placeholder 4" descr="A picture containing chart"/>
          <p:cNvPicPr/>
          <p:nvPr/>
        </p:nvPicPr>
        <p:blipFill>
          <a:blip r:embed="rId1"/>
          <a:stretch/>
        </p:blipFill>
        <p:spPr>
          <a:xfrm>
            <a:off x="1488240" y="1096920"/>
            <a:ext cx="8848440" cy="4323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Takeoff Performance</a:t>
            </a:r>
            <a:endParaRPr b="0" lang="en-US" sz="4000" spc="-1" strike="noStrike">
              <a:solidFill>
                <a:srgbClr val="000000"/>
              </a:solidFill>
              <a:latin typeface="Arial"/>
            </a:endParaRPr>
          </a:p>
        </p:txBody>
      </p:sp>
      <p:pic>
        <p:nvPicPr>
          <p:cNvPr id="127" name="Picture 2" descr="faa regulations - Is it legal to fly GA aircraft in temperatures above ..."/>
          <p:cNvPicPr/>
          <p:nvPr/>
        </p:nvPicPr>
        <p:blipFill>
          <a:blip r:embed="rId1"/>
          <a:stretch/>
        </p:blipFill>
        <p:spPr>
          <a:xfrm>
            <a:off x="515160" y="1437480"/>
            <a:ext cx="5283000" cy="3789000"/>
          </a:xfrm>
          <a:prstGeom prst="rect">
            <a:avLst/>
          </a:prstGeom>
          <a:ln w="0">
            <a:noFill/>
          </a:ln>
          <a:effectLst>
            <a:outerShdw algn="tl" blurRad="291960" dir="2700000" dist="139498" rotWithShape="0">
              <a:srgbClr val="333333">
                <a:alpha val="65000"/>
              </a:srgbClr>
            </a:outerShdw>
          </a:effectLst>
        </p:spPr>
      </p:pic>
      <p:pic>
        <p:nvPicPr>
          <p:cNvPr id="128" name="Picture 6" descr="A diagram of a house&#10;&#10;Description automatically generated with medium confidence"/>
          <p:cNvPicPr/>
          <p:nvPr/>
        </p:nvPicPr>
        <p:blipFill>
          <a:blip r:embed="rId2"/>
          <a:stretch/>
        </p:blipFill>
        <p:spPr>
          <a:xfrm>
            <a:off x="6585120" y="1437480"/>
            <a:ext cx="5091480" cy="3819240"/>
          </a:xfrm>
          <a:prstGeom prst="rect">
            <a:avLst/>
          </a:prstGeom>
          <a:ln w="0">
            <a:noFill/>
          </a:ln>
        </p:spPr>
      </p:pic>
      <p:sp>
        <p:nvSpPr>
          <p:cNvPr id="129" name="Rectangle 2"/>
          <p:cNvSpPr/>
          <p:nvPr/>
        </p:nvSpPr>
        <p:spPr>
          <a:xfrm>
            <a:off x="8118360" y="1897200"/>
            <a:ext cx="2041920" cy="478080"/>
          </a:xfrm>
          <a:prstGeom prst="rect">
            <a:avLst/>
          </a:prstGeom>
          <a:noFill/>
          <a:ln w="57150">
            <a:solidFill>
              <a:srgbClr val="c00000"/>
            </a:solidFill>
            <a:round/>
          </a:ln>
        </p:spPr>
        <p:style>
          <a:lnRef idx="0"/>
          <a:fillRef idx="0"/>
          <a:effectRef idx="0"/>
          <a:fontRef idx="minor"/>
        </p:style>
        <p:txBody>
          <a:bodyPr numCol="1" spcCol="0" anchor="t">
            <a:spAutoFit/>
          </a:bodyPr>
          <a:p>
            <a:pPr>
              <a:lnSpc>
                <a:spcPct val="100000"/>
              </a:lnSpc>
              <a:spcBef>
                <a:spcPts val="1199"/>
              </a:spcBef>
            </a:pPr>
            <a:endParaRPr b="0" lang="en-US" sz="2400" spc="-1" strike="noStrike">
              <a:solidFill>
                <a:srgbClr val="000000"/>
              </a:solidFill>
              <a:latin typeface="Arial"/>
            </a:endParaRPr>
          </a:p>
        </p:txBody>
      </p:sp>
      <p:sp>
        <p:nvSpPr>
          <p:cNvPr id="130" name="Rectangle 3"/>
          <p:cNvSpPr/>
          <p:nvPr/>
        </p:nvSpPr>
        <p:spPr>
          <a:xfrm>
            <a:off x="515160" y="1897200"/>
            <a:ext cx="1578240" cy="589320"/>
          </a:xfrm>
          <a:prstGeom prst="rect">
            <a:avLst/>
          </a:prstGeom>
          <a:noFill/>
          <a:ln w="57150">
            <a:solidFill>
              <a:srgbClr val="c00000"/>
            </a:solidFill>
            <a:round/>
          </a:ln>
        </p:spPr>
        <p:style>
          <a:lnRef idx="0"/>
          <a:fillRef idx="0"/>
          <a:effectRef idx="0"/>
          <a:fontRef idx="minor"/>
        </p:style>
        <p:txBody>
          <a:bodyPr numCol="1" spcCol="0" anchor="t">
            <a:spAutoFit/>
          </a:bodyPr>
          <a:p>
            <a:pPr>
              <a:lnSpc>
                <a:spcPct val="100000"/>
              </a:lnSpc>
              <a:spcBef>
                <a:spcPts val="1199"/>
              </a:spcBef>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Landing Performance</a:t>
            </a:r>
            <a:endParaRPr b="0" lang="en-US" sz="4000" spc="-1" strike="noStrike">
              <a:solidFill>
                <a:srgbClr val="000000"/>
              </a:solidFill>
              <a:latin typeface="Arial"/>
            </a:endParaRPr>
          </a:p>
        </p:txBody>
      </p:sp>
      <p:pic>
        <p:nvPicPr>
          <p:cNvPr id="132" name="Picture 2" descr="Is the Runway Long Enough? - Aero Circus - Clowns at Play"/>
          <p:cNvPicPr/>
          <p:nvPr/>
        </p:nvPicPr>
        <p:blipFill>
          <a:blip r:embed="rId1"/>
          <a:stretch/>
        </p:blipFill>
        <p:spPr>
          <a:xfrm>
            <a:off x="362160" y="1469880"/>
            <a:ext cx="5733720" cy="3689280"/>
          </a:xfrm>
          <a:prstGeom prst="rect">
            <a:avLst/>
          </a:prstGeom>
          <a:ln w="0">
            <a:noFill/>
          </a:ln>
          <a:effectLst>
            <a:outerShdw algn="tl" blurRad="291960" dir="2700000" dist="139498" rotWithShape="0">
              <a:srgbClr val="333333">
                <a:alpha val="65000"/>
              </a:srgbClr>
            </a:outerShdw>
          </a:effectLst>
        </p:spPr>
      </p:pic>
      <p:pic>
        <p:nvPicPr>
          <p:cNvPr id="133" name="Picture 6" descr="Diagram"/>
          <p:cNvPicPr/>
          <p:nvPr/>
        </p:nvPicPr>
        <p:blipFill>
          <a:blip r:embed="rId2"/>
          <a:stretch/>
        </p:blipFill>
        <p:spPr>
          <a:xfrm>
            <a:off x="6737760" y="1453680"/>
            <a:ext cx="4939920" cy="3705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Takeoff Calculations</a:t>
            </a:r>
            <a:endParaRPr b="0" lang="en-US" sz="4000" spc="-1" strike="noStrike">
              <a:solidFill>
                <a:srgbClr val="000000"/>
              </a:solidFill>
              <a:latin typeface="Arial"/>
            </a:endParaRPr>
          </a:p>
        </p:txBody>
      </p:sp>
      <p:sp>
        <p:nvSpPr>
          <p:cNvPr id="135" name="PlaceHolder 2"/>
          <p:cNvSpPr>
            <a:spLocks noGrp="1"/>
          </p:cNvSpPr>
          <p:nvPr>
            <p:ph/>
          </p:nvPr>
        </p:nvSpPr>
        <p:spPr>
          <a:xfrm>
            <a:off x="468360" y="1203480"/>
            <a:ext cx="8330760" cy="439056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Vx, Vy, and Cruise climb</a:t>
            </a:r>
            <a:endParaRPr b="1" lang="en-US" sz="28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Density altitude</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Fixed pitch add 15% per 1000 feet DA to 8000 ft.</a:t>
            </a:r>
            <a:endParaRPr b="0" lang="en-US" sz="24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Constant speed add 12% per 1000 feet DA to 6000 ft.</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50/70 Rule – no obstruction</a:t>
            </a:r>
            <a:endParaRPr b="1"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60 x .7 = 42</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30/70 Rule - obstruction</a:t>
            </a:r>
            <a:endParaRPr b="1" lang="en-US" sz="2800" spc="-1" strike="noStrike">
              <a:solidFill>
                <a:srgbClr val="000000"/>
              </a:solidFill>
              <a:latin typeface="Arial"/>
            </a:endParaRPr>
          </a:p>
        </p:txBody>
      </p:sp>
      <p:pic>
        <p:nvPicPr>
          <p:cNvPr id="136" name="Picture 4" descr="Valdez 2011 088"/>
          <p:cNvPicPr/>
          <p:nvPr/>
        </p:nvPicPr>
        <p:blipFill>
          <a:blip r:embed="rId1"/>
          <a:srcRect l="0" t="0" r="11259" b="0"/>
          <a:stretch/>
        </p:blipFill>
        <p:spPr>
          <a:xfrm>
            <a:off x="8516880" y="3141360"/>
            <a:ext cx="3350880" cy="25156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35">
                                            <p:txEl>
                                              <p:pRg st="1" end="1"/>
                                            </p:txEl>
                                          </p:spTgt>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71680" y="344520"/>
            <a:ext cx="11296440" cy="609120"/>
          </a:xfrm>
          <a:prstGeom prst="rect">
            <a:avLst/>
          </a:prstGeom>
          <a:noFill/>
          <a:ln w="0">
            <a:noFill/>
          </a:ln>
        </p:spPr>
        <p:txBody>
          <a:bodyPr numCol="1" spcCol="0" anchor="ctr">
            <a:noAutofit/>
          </a:bodyPr>
          <a:p>
            <a:pPr indent="0">
              <a:lnSpc>
                <a:spcPct val="100000"/>
              </a:lnSpc>
              <a:buNone/>
            </a:pPr>
            <a:r>
              <a:rPr b="1" lang="en-US" sz="4000" spc="-1" strike="noStrike">
                <a:solidFill>
                  <a:srgbClr val="1d2f68"/>
                </a:solidFill>
                <a:latin typeface="Arial"/>
              </a:rPr>
              <a:t>Short Field Takeoff:   Use ALL the Runway!</a:t>
            </a:r>
            <a:endParaRPr b="0" lang="en-US" sz="4000" spc="-1" strike="noStrike">
              <a:solidFill>
                <a:srgbClr val="000000"/>
              </a:solidFill>
              <a:latin typeface="Arial"/>
            </a:endParaRPr>
          </a:p>
        </p:txBody>
      </p:sp>
      <p:pic>
        <p:nvPicPr>
          <p:cNvPr id="138" name="Content Placeholder 4" descr=""/>
          <p:cNvPicPr/>
          <p:nvPr/>
        </p:nvPicPr>
        <p:blipFill>
          <a:blip r:embed="rId1"/>
          <a:srcRect l="1164" t="4588" r="26194" b="5133"/>
          <a:stretch/>
        </p:blipFill>
        <p:spPr>
          <a:xfrm>
            <a:off x="4439160" y="3069360"/>
            <a:ext cx="7428600" cy="2552760"/>
          </a:xfrm>
          <a:prstGeom prst="rect">
            <a:avLst/>
          </a:prstGeom>
          <a:ln w="0">
            <a:noFill/>
          </a:ln>
          <a:effectLst>
            <a:outerShdw algn="tl" blurRad="291960" dir="2700000" dist="139498" rotWithShape="0">
              <a:srgbClr val="333333">
                <a:alpha val="65000"/>
              </a:srgbClr>
            </a:outerShdw>
          </a:effectLst>
        </p:spPr>
      </p:pic>
      <p:sp>
        <p:nvSpPr>
          <p:cNvPr id="139" name="Content Placeholder 2"/>
          <p:cNvSpPr/>
          <p:nvPr/>
        </p:nvSpPr>
        <p:spPr>
          <a:xfrm>
            <a:off x="571680" y="1008360"/>
            <a:ext cx="8330760" cy="4390560"/>
          </a:xfrm>
          <a:prstGeom prst="rect">
            <a:avLst/>
          </a:prstGeom>
          <a:noFill/>
          <a:ln w="0">
            <a:noFill/>
          </a:ln>
        </p:spPr>
        <p:style>
          <a:lnRef idx="0"/>
          <a:fillRef idx="0"/>
          <a:effectRef idx="0"/>
          <a:fontRef idx="minor"/>
        </p:style>
        <p:txBody>
          <a:bodyPr numCol="1" spcCol="0" anchor="t">
            <a:noAutofit/>
          </a:bodyPr>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Rotate at and maintain Vx</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Until obstacles are cleared or 50 feet above runway</a:t>
            </a:r>
            <a:endParaRPr b="0" lang="en-US" sz="2400" spc="-1" strike="noStrike">
              <a:solidFill>
                <a:srgbClr val="000000"/>
              </a:solidFill>
              <a:latin typeface="Arial"/>
            </a:endParaRPr>
          </a:p>
          <a:p>
            <a:pPr marL="343080" indent="-343080">
              <a:lnSpc>
                <a:spcPct val="100000"/>
              </a:lnSpc>
              <a:spcBef>
                <a:spcPts val="561"/>
              </a:spcBef>
              <a:buClr>
                <a:srgbClr val="000000"/>
              </a:buClr>
              <a:buFont typeface="Symbol" charset="2"/>
              <a:buChar char=""/>
            </a:pPr>
            <a:r>
              <a:rPr b="1" lang="en-US" sz="2800" spc="-1" strike="noStrike">
                <a:solidFill>
                  <a:srgbClr val="000000"/>
                </a:solidFill>
                <a:latin typeface="Arial"/>
                <a:ea typeface="ＭＳ Ｐゴシック"/>
              </a:rPr>
              <a:t>Transition to Vy</a:t>
            </a:r>
            <a:endParaRPr b="0" lang="en-US" sz="2800" spc="-1" strike="noStrike">
              <a:solidFill>
                <a:srgbClr val="000000"/>
              </a:solidFill>
              <a:latin typeface="Arial"/>
            </a:endParaRPr>
          </a:p>
          <a:p>
            <a:pPr lvl="1" marL="743040" indent="-285840">
              <a:lnSpc>
                <a:spcPct val="100000"/>
              </a:lnSpc>
              <a:spcBef>
                <a:spcPts val="479"/>
              </a:spcBef>
              <a:buClr>
                <a:srgbClr val="000000"/>
              </a:buClr>
              <a:buFont typeface="Symbol" charset="2"/>
              <a:buChar char=""/>
            </a:pPr>
            <a:r>
              <a:rPr b="0" lang="en-US" sz="2400" spc="-1" strike="noStrike">
                <a:solidFill>
                  <a:srgbClr val="000000"/>
                </a:solidFill>
                <a:latin typeface="Arial"/>
                <a:ea typeface="ＭＳ Ｐゴシック"/>
              </a:rPr>
              <a:t>When safe to maneuver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3" ma:contentTypeDescription="Create a new document." ma:contentTypeScope="" ma:versionID="a1382960ea397b543ada9e7a2f99fe81">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24adeb263b2c21a77da5c1b01bf21b31"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5YDFD77UPU3F-311-5385</_dlc_DocId>
    <_dlc_DocIdUrl xmlns="04289566-cf42-4ce7-aa7c-2469c3d4502e">
      <Url>https://avssp.faa.gov/avs/afsfaast/_layouts/15/DocIdRedir.aspx?ID=5YDFD77UPU3F-311-5385</Url>
      <Description>5YDFD77UPU3F-311-5385</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393378A7-8575-4558-B0F2-F41454D0A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0675E-01F7-49AA-B61E-EE85CFCAD03B}">
  <ds:schemaRefs>
    <ds:schemaRef ds:uri="http://schemas.microsoft.com/office/2006/metadata/properties"/>
    <ds:schemaRef ds:uri="http://schemas.microsoft.com/office/infopath/2007/PartnerControls"/>
    <ds:schemaRef ds:uri="04289566-cf42-4ce7-aa7c-2469c3d4502e"/>
    <ds:schemaRef ds:uri="http://schemas.microsoft.com/sharepoint/v4"/>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5921</TotalTime>
  <Application>LibreOffice/7.4.7.2$Linux_X86_64 LibreOffice_project/40$Build-2</Application>
  <AppVersion>15.0000</AppVersion>
  <Words>4958</Words>
  <Paragraphs>454</Paragraphs>
  <Company>FAA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2005-01-28T20:32:53Z</dcterms:created>
  <dc:creator>MTONEY</dc:creator>
  <dc:description/>
  <dc:language>en-US</dc:language>
  <cp:lastModifiedBy/>
  <dcterms:modified xsi:type="dcterms:W3CDTF">2026-05-01T16:20:52Z</dcterms:modified>
  <cp:revision>306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7E67A8D0-D99E-473C-BC58-3A3AB9D51923</vt:lpwstr>
  </property>
  <property fmtid="{D5CDD505-2E9C-101B-9397-08002B2CF9AE}" pid="3" name="ArticulatePath">
    <vt:lpwstr>18-10-Jul-TOM-Fly Acft. 1st-PPT-Rev 1</vt:lpwstr>
  </property>
  <property fmtid="{D5CDD505-2E9C-101B-9397-08002B2CF9AE}" pid="4" name="ContentTypeId">
    <vt:lpwstr>0x010100DD5FDB223F4C0E4A8408399FFA4EDA33</vt:lpwstr>
  </property>
  <property fmtid="{D5CDD505-2E9C-101B-9397-08002B2CF9AE}" pid="5" name="Notes">
    <vt:i4>35</vt:i4>
  </property>
  <property fmtid="{D5CDD505-2E9C-101B-9397-08002B2CF9AE}" pid="6" name="PresentationFormat">
    <vt:lpwstr>Widescreen</vt:lpwstr>
  </property>
  <property fmtid="{D5CDD505-2E9C-101B-9397-08002B2CF9AE}" pid="7" name="Slides">
    <vt:i4>35</vt:i4>
  </property>
  <property fmtid="{D5CDD505-2E9C-101B-9397-08002B2CF9AE}" pid="8" name="_dlc_DocIdItemGuid">
    <vt:lpwstr>cb77621e-f17e-4ddb-8f6a-5409d5ac1d65</vt:lpwstr>
  </property>
</Properties>
</file>