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1.png" ContentType="image/png"/>
  <Override PartName="/ppt/media/image2.png" ContentType="image/png"/>
  <Override PartName="/ppt/presProps.xml" ContentType="application/vnd.openxmlformats-officedocument.presentationml.presPro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</p:sldIdLst>
  <p:sldSz cx="9144000" cy="6858000"/>
  <p:notesSz cx="7772400" cy="100584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B57D7A5-84B3-4641-A318-9FB1A044FF6C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627369C-C24E-46A4-8AC1-6AC29F3C0F0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5BCABB-E081-450D-8283-B52ED2B5583B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8CC202-2A8E-4915-BE31-F5948F4B21E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FDBAA9E-47EA-4261-A9A8-85128D90790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43DC915-BF44-4061-A854-454A83CB757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E2C13FB-6538-431C-9F4F-A6CEF8C7BC3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30D3033-D53C-44E8-B8A1-EF57611B70A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8EAC754-C1F5-4676-9928-CA28C90EC8A4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D4C9C5F-AAD9-43BA-B937-FD836F9CC5E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69ABDD4-457D-4A0C-B65F-116C52F38302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ECBAFD2-5267-4F1E-9438-57F2820F99C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220D25C-A581-4A37-88A5-69A4E86CA85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4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6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A58EEDD-97B2-47F8-97FE-AED7685544CA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98744E4-20C0-4121-A634-DD67593DC31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2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4" name="PlaceHolder 5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6B186B2-C8D1-49C2-9909-8FED9FBB0E3F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3"/>
          <p:cNvSpPr>
            <a:spLocks noGrp="1"/>
          </p:cNvSpPr>
          <p:nvPr>
            <p:ph/>
          </p:nvPr>
        </p:nvSpPr>
        <p:spPr>
          <a:xfrm>
            <a:off x="323964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8" name="PlaceHolder 4"/>
          <p:cNvSpPr>
            <a:spLocks noGrp="1"/>
          </p:cNvSpPr>
          <p:nvPr>
            <p:ph/>
          </p:nvPr>
        </p:nvSpPr>
        <p:spPr>
          <a:xfrm>
            <a:off x="6022080" y="160020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9" name="PlaceHolder 5"/>
          <p:cNvSpPr>
            <a:spLocks noGrp="1"/>
          </p:cNvSpPr>
          <p:nvPr>
            <p:ph/>
          </p:nvPr>
        </p:nvSpPr>
        <p:spPr>
          <a:xfrm>
            <a:off x="45720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6"/>
          <p:cNvSpPr>
            <a:spLocks noGrp="1"/>
          </p:cNvSpPr>
          <p:nvPr>
            <p:ph/>
          </p:nvPr>
        </p:nvSpPr>
        <p:spPr>
          <a:xfrm>
            <a:off x="323964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1" name="PlaceHolder 7"/>
          <p:cNvSpPr>
            <a:spLocks noGrp="1"/>
          </p:cNvSpPr>
          <p:nvPr>
            <p:ph/>
          </p:nvPr>
        </p:nvSpPr>
        <p:spPr>
          <a:xfrm>
            <a:off x="6022080" y="3964320"/>
            <a:ext cx="26496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E83595B-EC8C-4E34-A07A-1DDA594C1950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91E8FFB-291B-4426-8F86-0925817E20A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56EAB4B-6790-4889-91F4-4CA80931E8C4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E2E56A5-F2D1-46C7-86AC-D8E409578DA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457200" y="274680"/>
            <a:ext cx="82292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en-US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3680EC-E9AB-4A58-9928-7EB31020AA6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B65C46D-2590-4795-B89E-F561C405C71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4525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/>
          </p:nvPr>
        </p:nvSpPr>
        <p:spPr>
          <a:xfrm>
            <a:off x="4674240" y="396432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7C944FC-7F75-496D-AD9F-8E7A3B5F0A2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18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4674240" y="1600200"/>
            <a:ext cx="401580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/>
          </p:nvPr>
        </p:nvSpPr>
        <p:spPr>
          <a:xfrm>
            <a:off x="457200" y="3964320"/>
            <a:ext cx="8229240" cy="21585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3F87DA1-D232-4E9C-A702-7CEEC9F1EF6C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Master text styles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743040" indent="-28584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800" spc="-1" strike="noStrike">
                <a:solidFill>
                  <a:srgbClr val="000000"/>
                </a:solidFill>
                <a:latin typeface="Calibri"/>
              </a:rPr>
              <a:t>Second level</a:t>
            </a:r>
            <a:endParaRPr b="0" lang="en-US" sz="2800" spc="-1" strike="noStrike">
              <a:solidFill>
                <a:srgbClr val="000000"/>
              </a:solidFill>
              <a:latin typeface="Calibri"/>
            </a:endParaRPr>
          </a:p>
          <a:p>
            <a:pPr lvl="2" marL="1143000" indent="-2286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Third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3" marL="16002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057400" indent="-2286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E266EBEA-A95C-4C7B-B9BB-14E73271A1B7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Click to edit Master title style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>
              <a:lnSpc>
                <a:spcPct val="100000"/>
              </a:lnSpc>
              <a:buNone/>
            </a:pPr>
            <a:r>
              <a:rPr b="0" lang="en-US" sz="1200" spc="-1" strike="noStrike">
                <a:solidFill>
                  <a:srgbClr val="8b8b8b"/>
                </a:solidFill>
                <a:latin typeface="Calibri"/>
              </a:rPr>
              <a:t>&lt;date/time&gt;</a:t>
            </a:r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512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ctr">
              <a:buNone/>
              <a:defRPr b="0" lang="en-US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en-US" sz="1400" spc="-1" strike="noStrike">
                <a:solidFill>
                  <a:srgbClr val="000000"/>
                </a:solidFill>
                <a:latin typeface="Times New Roman"/>
              </a:rPr>
              <a:t>&lt;footer&gt;</a:t>
            </a: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3360" cy="36468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200" spc="-1" strike="noStrike">
                <a:solidFill>
                  <a:srgbClr val="8b8b8b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EA680E5-B626-4437-85A4-C7BD8A231B50}" type="slidenum">
              <a:rPr b="0" lang="en-US" sz="1200" spc="-1" strike="noStrike">
                <a:solidFill>
                  <a:srgbClr val="8b8b8b"/>
                </a:solidFill>
                <a:latin typeface="Calibri"/>
              </a:rPr>
              <a:t>&lt;number&gt;</a:t>
            </a:fld>
            <a:endParaRPr b="0" lang="en-US" sz="12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Click to edit the outline text format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400" spc="-1" strike="noStrike">
                <a:solidFill>
                  <a:srgbClr val="000000"/>
                </a:solidFill>
                <a:latin typeface="Calibri"/>
              </a:rPr>
              <a:t>Second Outline Level</a:t>
            </a: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Third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Fourth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Fifth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Sixth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Calibri"/>
              </a:rPr>
              <a:t>Seventh Outline Level</a:t>
            </a:r>
            <a:endParaRPr b="0" lang="en-US" sz="20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7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7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Short Field Operations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Cessna 172 (160 HP)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Runway: 3750 ft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Density Altitude: 6000 ft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Tailwind Scenario Included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B7424D8-CE19-44A3-906B-B62E6139963E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902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Mitigation Strategies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57200" y="4048200"/>
            <a:ext cx="8229240" cy="2286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 weight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Fly early morning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Use headwind runway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Abort if needed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0" name="Title 8"/>
          <p:cNvSpPr txBox="1"/>
          <p:nvPr/>
        </p:nvSpPr>
        <p:spPr>
          <a:xfrm>
            <a:off x="45756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Tailwind Impact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Content Placeholder 6"/>
          <p:cNvSpPr txBox="1"/>
          <p:nvPr/>
        </p:nvSpPr>
        <p:spPr>
          <a:xfrm>
            <a:off x="457560" y="145656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10 kt tailwind can increase distances by 20–40% or more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28451CA-6878-42F5-B7FE-0329446C6B1F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Go/No-Go Decision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Compare required vs available runway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Maintain safety margin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Consider alternates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7759801-CB3E-452A-9036-36434CB6467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Common Pilot Errors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Improper speed control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Late rotation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Floating on landing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9C6B67B-1569-41B2-9310-0C7A1BFD972F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228960" y="39333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Discussion 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20574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Short-field ops require planning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Tailwinds greatly increase risk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Use conservative decision-making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8" name="Title 9"/>
          <p:cNvSpPr txBox="1"/>
          <p:nvPr/>
        </p:nvSpPr>
        <p:spPr>
          <a:xfrm>
            <a:off x="45756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Summary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ABCD6B0-CFA6-43E6-82B0-B0283AE4E540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Objective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11430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Understand performance limits and safe operation for short-field takeoff and landing.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6" name="Content Placeholder 1"/>
          <p:cNvSpPr txBox="1"/>
          <p:nvPr/>
        </p:nvSpPr>
        <p:spPr>
          <a:xfrm>
            <a:off x="457560" y="4077000"/>
            <a:ext cx="8229240" cy="269712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C172 160 HP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Normally aspirated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Performance sensitive to DA and weight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7" name="Title 2"/>
          <p:cNvSpPr txBox="1"/>
          <p:nvPr/>
        </p:nvSpPr>
        <p:spPr>
          <a:xfrm>
            <a:off x="457200" y="29466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Consider this Aircraft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A7178C-B768-4E2E-BA1C-B58436E152C6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Airport Environment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1600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Runway Length: 3750 ft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High elevation → 6000 ft DA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Reduced air density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0" name="Title 3"/>
          <p:cNvSpPr txBox="1"/>
          <p:nvPr/>
        </p:nvSpPr>
        <p:spPr>
          <a:xfrm>
            <a:off x="457200" y="320076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Density Altitude Effects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1" name="Content Placeholder 3"/>
          <p:cNvSpPr txBox="1"/>
          <p:nvPr/>
        </p:nvSpPr>
        <p:spPr>
          <a:xfrm>
            <a:off x="457200" y="4343400"/>
            <a:ext cx="8229240" cy="1782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Reduced engine power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Reduced propeller efficiency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Reduced lift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8CF44D7-AB27-4046-9DC8-50033D6EC7F6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Weight Considerations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3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16002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Higher weight increases takeoff roll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Reduces climb rate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Increases landing distance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Title 4"/>
          <p:cNvSpPr txBox="1"/>
          <p:nvPr/>
        </p:nvSpPr>
        <p:spPr>
          <a:xfrm>
            <a:off x="228960" y="353700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Wind Components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5" name="Content Placeholder 4"/>
          <p:cNvSpPr txBox="1"/>
          <p:nvPr/>
        </p:nvSpPr>
        <p:spPr>
          <a:xfrm>
            <a:off x="457560" y="4813200"/>
            <a:ext cx="8229240" cy="1096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Headwind reduces distance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Tailwind increases distance significantly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556941-5BCD-4B56-9A31-C2833CB728EF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Takeoff Technique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Full power before brake release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Short-field rotation speed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Climb at Vx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E346DB6-88F2-4A98-9210-FD9E230A5FA3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Takeoff Risk Factors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9240" cy="45255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High DA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Tailwind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Obstacles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Overweight aircraft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D19E096-7EF3-4459-A805-A0262B52970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Picture 2" descr="takeoff_full.png"/>
          <p:cNvPicPr/>
          <p:nvPr/>
        </p:nvPicPr>
        <p:blipFill>
          <a:blip r:embed="rId1"/>
          <a:stretch/>
        </p:blipFill>
        <p:spPr>
          <a:xfrm>
            <a:off x="914400" y="1371600"/>
            <a:ext cx="7314840" cy="5486040"/>
          </a:xfrm>
          <a:prstGeom prst="rect">
            <a:avLst/>
          </a:prstGeom>
          <a:ln w="0">
            <a:noFill/>
          </a:ln>
        </p:spPr>
      </p:pic>
      <p:sp>
        <p:nvSpPr>
          <p:cNvPr id="101" name="Title 5"/>
          <p:cNvSpPr txBox="1"/>
          <p:nvPr/>
        </p:nvSpPr>
        <p:spPr>
          <a:xfrm>
            <a:off x="45756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Takeoff Profile Comparison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5D6159AF-C1A5-4A53-9648-AC9361B8646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166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Landing Technique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457200" y="1168200"/>
            <a:ext cx="8229240" cy="251460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Stabilized approach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Full flaps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Aim point control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Maximum braking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4" name="Title 6"/>
          <p:cNvSpPr txBox="1"/>
          <p:nvPr/>
        </p:nvSpPr>
        <p:spPr>
          <a:xfrm>
            <a:off x="457560" y="3442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Landing Risk Factors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5" name="Content Placeholder 5"/>
          <p:cNvSpPr txBox="1"/>
          <p:nvPr/>
        </p:nvSpPr>
        <p:spPr>
          <a:xfrm>
            <a:off x="457560" y="4595760"/>
            <a:ext cx="8229240" cy="1782360"/>
          </a:xfrm>
          <a:prstGeom prst="rect">
            <a:avLst/>
          </a:prstGeom>
          <a:noFill/>
          <a:ln w="0">
            <a:noFill/>
          </a:ln>
        </p:spPr>
        <p:txBody>
          <a:bodyPr anchor="t">
            <a:noAutofit/>
          </a:bodyPr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Tailwind increases groundspeed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Longer float distance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  <a:p>
            <a:pPr marL="343080" indent="-34308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b="0" lang="en-US" sz="3200" spc="-1" strike="noStrike">
                <a:solidFill>
                  <a:srgbClr val="000000"/>
                </a:solidFill>
                <a:latin typeface="Calibri"/>
              </a:rPr>
              <a:t>Reduced stopping margin</a:t>
            </a:r>
            <a:endParaRPr b="0" lang="en-US" sz="32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3841FB7-F9FF-40F7-8C07-451C9BF392A9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6" name="Picture 2" descr="approach_full.png"/>
          <p:cNvPicPr/>
          <p:nvPr/>
        </p:nvPicPr>
        <p:blipFill>
          <a:blip r:embed="rId1"/>
          <a:stretch/>
        </p:blipFill>
        <p:spPr>
          <a:xfrm>
            <a:off x="914400" y="1371600"/>
            <a:ext cx="7314840" cy="5486040"/>
          </a:xfrm>
          <a:prstGeom prst="rect">
            <a:avLst/>
          </a:prstGeom>
          <a:ln w="0">
            <a:noFill/>
          </a:ln>
        </p:spPr>
      </p:pic>
      <p:sp>
        <p:nvSpPr>
          <p:cNvPr id="107" name="Title 7"/>
          <p:cNvSpPr txBox="1"/>
          <p:nvPr/>
        </p:nvSpPr>
        <p:spPr>
          <a:xfrm>
            <a:off x="457560" y="274680"/>
            <a:ext cx="8229240" cy="1142640"/>
          </a:xfrm>
          <a:prstGeom prst="rect">
            <a:avLst/>
          </a:prstGeom>
          <a:noFill/>
          <a:ln w="0">
            <a:noFill/>
          </a:ln>
        </p:spPr>
        <p:txBody>
          <a:bodyPr anchor="ctr">
            <a:noAutofit/>
          </a:bodyPr>
          <a:p>
            <a:pPr algn="ctr">
              <a:lnSpc>
                <a:spcPct val="10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"/>
              </a:rPr>
              <a:t>Approach Profile Comparison</a:t>
            </a:r>
            <a:endParaRPr b="0" lang="en-US" sz="4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763AF1F-1D82-4128-9946-0706399A1E9F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LibreOffice/7.4.7.2$Linux_X86_64 LibreOffice_project/40$Build-2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en-US</dc:language>
  <cp:lastModifiedBy/>
  <dcterms:modified xsi:type="dcterms:W3CDTF">2026-05-01T15:59:42Z</dcterms:modified>
  <cp:revision>3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